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8" r:id="rId2"/>
    <p:sldId id="335" r:id="rId3"/>
    <p:sldId id="431" r:id="rId4"/>
    <p:sldId id="682" r:id="rId5"/>
    <p:sldId id="684" r:id="rId6"/>
    <p:sldId id="687" r:id="rId7"/>
    <p:sldId id="733" r:id="rId8"/>
    <p:sldId id="731" r:id="rId9"/>
    <p:sldId id="688" r:id="rId10"/>
    <p:sldId id="689" r:id="rId11"/>
    <p:sldId id="732" r:id="rId12"/>
    <p:sldId id="742" r:id="rId13"/>
    <p:sldId id="691" r:id="rId14"/>
    <p:sldId id="743" r:id="rId15"/>
    <p:sldId id="749" r:id="rId16"/>
    <p:sldId id="693" r:id="rId17"/>
    <p:sldId id="744" r:id="rId18"/>
    <p:sldId id="694" r:id="rId19"/>
    <p:sldId id="695" r:id="rId20"/>
    <p:sldId id="745" r:id="rId21"/>
    <p:sldId id="735" r:id="rId22"/>
    <p:sldId id="699" r:id="rId23"/>
    <p:sldId id="748" r:id="rId24"/>
    <p:sldId id="700" r:id="rId25"/>
    <p:sldId id="737" r:id="rId26"/>
    <p:sldId id="746" r:id="rId27"/>
    <p:sldId id="750" r:id="rId28"/>
    <p:sldId id="702" r:id="rId29"/>
    <p:sldId id="703" r:id="rId30"/>
    <p:sldId id="704" r:id="rId31"/>
    <p:sldId id="753" r:id="rId32"/>
    <p:sldId id="754" r:id="rId33"/>
    <p:sldId id="706" r:id="rId34"/>
    <p:sldId id="741" r:id="rId35"/>
    <p:sldId id="751" r:id="rId36"/>
    <p:sldId id="707" r:id="rId37"/>
    <p:sldId id="755" r:id="rId38"/>
    <p:sldId id="738" r:id="rId39"/>
    <p:sldId id="709" r:id="rId40"/>
    <p:sldId id="710" r:id="rId41"/>
    <p:sldId id="747" r:id="rId42"/>
    <p:sldId id="752" r:id="rId43"/>
    <p:sldId id="723" r:id="rId4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5" clrIdx="0">
    <p:extLst/>
  </p:cmAuthor>
  <p:cmAuthor id="2" name="Microsoft Office User" initials="Office" lastIdx="2"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2807"/>
    <a:srgbClr val="7FDF3E"/>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1092" autoAdjust="0"/>
  </p:normalViewPr>
  <p:slideViewPr>
    <p:cSldViewPr snapToGrid="0">
      <p:cViewPr>
        <p:scale>
          <a:sx n="100" d="100"/>
          <a:sy n="100" d="100"/>
        </p:scale>
        <p:origin x="1496" y="272"/>
      </p:cViewPr>
      <p:guideLst>
        <p:guide orient="horz" pos="2160"/>
        <p:guide pos="2880"/>
      </p:guideLst>
    </p:cSldViewPr>
  </p:slideViewPr>
  <p:outlineViewPr>
    <p:cViewPr>
      <p:scale>
        <a:sx n="33" d="100"/>
        <a:sy n="33" d="100"/>
      </p:scale>
      <p:origin x="0" y="2440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26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5574558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“We Are the World” by USA for Africa (See Tip #430)</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USA for Africa sought to raise money to aid those hit by famine in Ethiopia (1983</a:t>
            </a:r>
            <a:r>
              <a:rPr lang="en-US" sz="1200" kern="1200" dirty="0" smtClean="0">
                <a:solidFill>
                  <a:schemeClr val="tx1"/>
                </a:solidFill>
                <a:effectLst/>
                <a:latin typeface="Calibri"/>
                <a:ea typeface="MS PGothic" pitchFamily="34" charset="-128"/>
                <a:cs typeface="MS PGothic" pitchFamily="34" charset="-128"/>
              </a:rPr>
              <a:t>–</a:t>
            </a:r>
            <a:r>
              <a:rPr lang="en-US" sz="1200" kern="1200" dirty="0" smtClean="0">
                <a:solidFill>
                  <a:schemeClr val="tx1"/>
                </a:solidFill>
                <a:effectLst/>
                <a:latin typeface="+mn-lt"/>
                <a:ea typeface="MS PGothic" pitchFamily="34" charset="-128"/>
                <a:cs typeface="MS PGothic" pitchFamily="34" charset="-128"/>
              </a:rPr>
              <a:t>1985) that claimed an estimated one million lives. In total, along with the Hands across America benefit event, USA for Africa raised almost $100 million. This song, which was written by Michael Jackson and Lionel Richie, and which features other notable 1980s celebrities (such as Bruce Springsteen, Stevie Wonder, and Bob Dylan), is therefore a good introduction to the key concept of foreign aid.</a:t>
            </a:r>
          </a:p>
          <a:p>
            <a:endParaRPr lang="en-US" dirty="0"/>
          </a:p>
        </p:txBody>
      </p:sp>
    </p:spTree>
    <p:extLst>
      <p:ext uri="{BB962C8B-B14F-4D97-AF65-F5344CB8AC3E}">
        <p14:creationId xmlns:p14="http://schemas.microsoft.com/office/powerpoint/2010/main" val="153700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baseline="0" dirty="0" smtClean="0"/>
              <a:t>Lecture notes: </a:t>
            </a:r>
          </a:p>
          <a:p>
            <a:endParaRPr lang="en-US" altLang="en-US" b="1" i="1" baseline="0" dirty="0" smtClean="0"/>
          </a:p>
          <a:p>
            <a:r>
              <a:rPr lang="en-US" altLang="en-US" b="0" i="1" baseline="0" dirty="0" smtClean="0"/>
              <a:t>From the text: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Consider a situation in which there is only one person in the </a:t>
            </a:r>
            <a:r>
              <a:rPr lang="en-US" sz="1200" b="0" i="0" u="none" strike="noStrike" kern="1200" baseline="0" dirty="0" err="1" smtClean="0">
                <a:solidFill>
                  <a:schemeClr val="tx1"/>
                </a:solidFill>
                <a:latin typeface="+mn-lt"/>
                <a:ea typeface="MS PGothic" pitchFamily="34" charset="-128"/>
                <a:cs typeface="MS PGothic" pitchFamily="34" charset="-128"/>
              </a:rPr>
              <a:t>macroeconomy</a:t>
            </a:r>
            <a:r>
              <a:rPr lang="en-US" sz="1200" b="0" i="0" u="none" strike="noStrike" kern="1200" baseline="0" dirty="0" smtClean="0">
                <a:solidFill>
                  <a:schemeClr val="tx1"/>
                </a:solidFill>
                <a:latin typeface="+mn-lt"/>
                <a:ea typeface="MS PGothic" pitchFamily="34" charset="-128"/>
                <a:cs typeface="MS PGothic" pitchFamily="34" charset="-128"/>
              </a:rPr>
              <a:t>— for example, the character Chuck Noland (played by Tom Hanks) in the 2000 movie </a:t>
            </a:r>
            <a:r>
              <a:rPr lang="en-US" sz="1200" b="0" i="1" u="none" strike="noStrike" kern="1200" baseline="0" dirty="0" smtClean="0">
                <a:solidFill>
                  <a:schemeClr val="tx1"/>
                </a:solidFill>
                <a:latin typeface="+mn-lt"/>
                <a:ea typeface="MS PGothic" pitchFamily="34" charset="-128"/>
                <a:cs typeface="MS PGothic" pitchFamily="34" charset="-128"/>
              </a:rPr>
              <a:t>Cast Away </a:t>
            </a:r>
            <a:r>
              <a:rPr lang="en-US" sz="1200" b="0" i="0" u="none" strike="noStrike" kern="1200" baseline="0" dirty="0" smtClean="0">
                <a:solidFill>
                  <a:schemeClr val="tx1"/>
                </a:solidFill>
                <a:latin typeface="+mn-lt"/>
                <a:ea typeface="MS PGothic" pitchFamily="34" charset="-128"/>
                <a:cs typeface="MS PGothic" pitchFamily="34" charset="-128"/>
              </a:rPr>
              <a:t>who finds himself stranded on an island in the South Pacific after his plane crashes.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In this case, Chuck’s individual, or microeconomic, decisions are also macroeconomic decisions, because he is the only person in the economy.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GDP of Chuck’s island includes only what he produces with his resources.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Suppose Chuck spends his days harvesting fruit on the island.</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That is, GDP = fruit Chuck harvests.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itchFamily="34" charset="-128"/>
              </a:rPr>
              <a:t>T</a:t>
            </a:r>
            <a:r>
              <a:rPr lang="en-US" sz="1200" b="0" i="0" u="none" strike="noStrike" kern="1200" baseline="0" dirty="0" smtClean="0">
                <a:solidFill>
                  <a:schemeClr val="tx1"/>
                </a:solidFill>
                <a:latin typeface="+mn-lt"/>
                <a:ea typeface="MS PGothic" pitchFamily="34" charset="-128"/>
                <a:cs typeface="MS PGothic" pitchFamily="34" charset="-128"/>
              </a:rPr>
              <a:t>able 12.1 shows Chuck’s production function and some of the resources he has available.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All else being equal, the more Chuck has of any of these resources, the more GDP he can produce.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Economic growth occurs if Chuck produces more fruit per week.</a:t>
            </a:r>
          </a:p>
        </p:txBody>
      </p:sp>
    </p:spTree>
    <p:extLst>
      <p:ext uri="{BB962C8B-B14F-4D97-AF65-F5344CB8AC3E}">
        <p14:creationId xmlns:p14="http://schemas.microsoft.com/office/powerpoint/2010/main" val="3456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baseline="0" dirty="0" smtClean="0"/>
              <a:t>Lecture notes: </a:t>
            </a:r>
          </a:p>
          <a:p>
            <a:endParaRPr lang="en-US" altLang="en-US" b="1" i="1" baseline="0" dirty="0" smtClean="0"/>
          </a:p>
          <a:p>
            <a:r>
              <a:rPr lang="en-US" altLang="en-US" b="0" i="1" baseline="0" dirty="0" smtClean="0"/>
              <a:t>From the text: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Chuck Noland would be happy if he found a new grove of mangoes on his island, and his newfound resources would increase his GDP.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Resources also help actual </a:t>
            </a:r>
            <a:r>
              <a:rPr lang="en-US" sz="1200" b="0" i="0" u="none" strike="noStrike" kern="1200" baseline="0" dirty="0" err="1" smtClean="0">
                <a:solidFill>
                  <a:schemeClr val="tx1"/>
                </a:solidFill>
                <a:latin typeface="+mn-lt"/>
                <a:ea typeface="MS PGothic" pitchFamily="34" charset="-128"/>
                <a:cs typeface="MS PGothic" pitchFamily="34" charset="-128"/>
              </a:rPr>
              <a:t>macroeconomies</a:t>
            </a:r>
            <a:r>
              <a:rPr lang="en-US" sz="1200" b="0" i="0" u="none" strike="noStrike" kern="1200" baseline="0" dirty="0" smtClean="0">
                <a:solidFill>
                  <a:schemeClr val="tx1"/>
                </a:solidFill>
                <a:latin typeface="+mn-lt"/>
                <a:ea typeface="MS PGothic" pitchFamily="34" charset="-128"/>
                <a:cs typeface="MS PGothic" pitchFamily="34" charset="-128"/>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For example, the discoveries of natural gas in the United States have increased dramatically over the past two decades.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new energy resource has enabled the United States to produce more with cheaper resources, because natural gas is less expensive than crude oil.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To quantify how helpful a resource may be, economists employ the concept of </a:t>
            </a:r>
            <a:r>
              <a:rPr lang="en-US" sz="1200" b="0" i="1" u="none" strike="noStrike" kern="1200" baseline="0" dirty="0" smtClean="0">
                <a:solidFill>
                  <a:schemeClr val="tx1"/>
                </a:solidFill>
                <a:latin typeface="+mn-lt"/>
                <a:ea typeface="MS PGothic" pitchFamily="34" charset="-128"/>
                <a:cs typeface="MS PGothic" pitchFamily="34" charset="-128"/>
              </a:rPr>
              <a:t>marginal product</a:t>
            </a:r>
            <a:r>
              <a:rPr lang="en-US" sz="1200" b="0" i="0" u="none" strike="noStrike" kern="1200" baseline="0" dirty="0" smtClean="0">
                <a:solidFill>
                  <a:schemeClr val="tx1"/>
                </a:solidFill>
                <a:latin typeface="+mn-lt"/>
                <a:ea typeface="MS PGothic" pitchFamily="34" charset="-128"/>
                <a:cs typeface="MS PGothic" pitchFamily="34" charset="-128"/>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marginal product of an input is the change in output associated with one additional unit of an input.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More resources increase output, so we say the marginal product of each resource is positive.</a:t>
            </a:r>
          </a:p>
          <a:p>
            <a:pPr marL="171450" indent="-171450">
              <a:buFont typeface="Arial" panose="020B0604020202020204" pitchFamily="34" charset="0"/>
              <a:buChar char="•"/>
            </a:pPr>
            <a:endParaRPr lang="en-US" altLang="en-US" sz="1200" b="0" i="0" u="none" strike="noStrike" kern="1200" baseline="0" dirty="0" smtClean="0">
              <a:solidFill>
                <a:schemeClr val="tx1"/>
              </a:solidFill>
              <a:latin typeface="+mn-lt"/>
              <a:ea typeface="MS PGothic" pitchFamily="34" charset="-128"/>
            </a:endParaRPr>
          </a:p>
          <a:p>
            <a:pPr marL="171450" indent="-171450">
              <a:buFont typeface="Arial" panose="020B0604020202020204" pitchFamily="34" charset="0"/>
              <a:buChar char="•"/>
            </a:pPr>
            <a:r>
              <a:rPr lang="en-US" altLang="en-US" dirty="0" smtClean="0"/>
              <a:t>A second ladder is helpful (maybe it means he does no</a:t>
            </a:r>
            <a:r>
              <a:rPr lang="en-US" altLang="ja-JP" dirty="0" smtClean="0"/>
              <a:t>t have to carry the ladder to the fruit groves on the other side of the island).</a:t>
            </a:r>
          </a:p>
          <a:p>
            <a:pPr marL="171450" indent="-171450">
              <a:buFont typeface="Arial" panose="020B0604020202020204" pitchFamily="34" charset="0"/>
              <a:buChar char="•"/>
            </a:pPr>
            <a:r>
              <a:rPr lang="en-US" altLang="ja-JP" dirty="0" smtClean="0"/>
              <a:t>But the marginal product of the second ladder is smaller than that of the first.</a:t>
            </a:r>
          </a:p>
          <a:p>
            <a:endParaRPr lang="en-US" altLang="en-US" dirty="0" smtClean="0"/>
          </a:p>
          <a:p>
            <a:r>
              <a:rPr lang="en-US" altLang="en-US" b="1" i="1" dirty="0" smtClean="0"/>
              <a:t>Lecture tip:</a:t>
            </a:r>
          </a:p>
          <a:p>
            <a:r>
              <a:rPr lang="en-US" altLang="en-US" dirty="0" smtClean="0"/>
              <a:t>The next slide shows the numbers and a graph.</a:t>
            </a:r>
          </a:p>
        </p:txBody>
      </p:sp>
    </p:spTree>
    <p:extLst>
      <p:ext uri="{BB962C8B-B14F-4D97-AF65-F5344CB8AC3E}">
        <p14:creationId xmlns:p14="http://schemas.microsoft.com/office/powerpoint/2010/main" val="116995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Animated Figure 12.3</a:t>
            </a:r>
          </a:p>
          <a:p>
            <a:endParaRPr lang="en-US" altLang="en-US" b="1" i="1" dirty="0" smtClean="0"/>
          </a:p>
          <a:p>
            <a:pPr>
              <a:lnSpc>
                <a:spcPct val="90000"/>
              </a:lnSpc>
            </a:pPr>
            <a:r>
              <a:rPr lang="en-US" altLang="en-US" sz="1200" b="1" i="1" dirty="0" smtClean="0"/>
              <a:t>Lecture</a:t>
            </a:r>
            <a:r>
              <a:rPr lang="en-US" altLang="en-US" sz="1200" b="1" i="1" baseline="0" dirty="0" smtClean="0"/>
              <a:t> tip: </a:t>
            </a:r>
          </a:p>
          <a:p>
            <a:pPr>
              <a:lnSpc>
                <a:spcPct val="90000"/>
              </a:lnSpc>
            </a:pPr>
            <a:r>
              <a:rPr lang="en-US" altLang="en-US" sz="1200" b="0" i="1" baseline="0" dirty="0" smtClean="0"/>
              <a:t>Click through the slide for each part of the graph to appear.</a:t>
            </a:r>
            <a:endParaRPr lang="en-US" altLang="en-US" sz="1200" b="1" i="1" dirty="0" smtClean="0"/>
          </a:p>
          <a:p>
            <a:endParaRPr lang="en-US" altLang="en-US" b="1" i="1" dirty="0" smtClean="0"/>
          </a:p>
          <a:p>
            <a:r>
              <a:rPr lang="en-US" altLang="en-US" b="1" i="1" dirty="0" smtClean="0"/>
              <a:t>Lecture notes:</a:t>
            </a:r>
          </a:p>
          <a:p>
            <a:endParaRPr lang="en-US" altLang="en-US" b="1" dirty="0" smtClean="0"/>
          </a:p>
          <a:p>
            <a:pPr marL="0" indent="0">
              <a:buFont typeface="Arial" panose="020B0604020202020204" pitchFamily="34" charset="0"/>
              <a:buNone/>
            </a:pPr>
            <a:r>
              <a:rPr lang="en-US" altLang="en-US" dirty="0" smtClean="0"/>
              <a:t>A hypothetical relationship is presented in the table on the left side of Figure 12.3.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Chuck produces GDP by climbing trees and picking fruit.</a:t>
            </a:r>
            <a:endParaRPr lang="en-US" altLang="en-US" dirty="0" smtClean="0"/>
          </a:p>
          <a:p>
            <a:pPr marL="171450" indent="-171450">
              <a:buFont typeface="Arial" panose="020B0604020202020204" pitchFamily="34" charset="0"/>
              <a:buChar char="•"/>
            </a:pPr>
            <a:r>
              <a:rPr lang="en-US" altLang="en-US" dirty="0" smtClean="0"/>
              <a:t>With no ladders (physical capital), Chuck picks one bushel of fruit per week.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Then Chuck decides to build a bamboo</a:t>
            </a:r>
            <a:r>
              <a:rPr lang="en-US" altLang="en-US" baseline="0" dirty="0" smtClean="0"/>
              <a:t> </a:t>
            </a:r>
            <a:r>
              <a:rPr lang="en-US" altLang="en-US" dirty="0" smtClean="0"/>
              <a:t>ladder.</a:t>
            </a:r>
          </a:p>
          <a:p>
            <a:pPr marL="171450" indent="-171450">
              <a:buFont typeface="Arial" panose="020B0604020202020204" pitchFamily="34" charset="0"/>
              <a:buChar char="•"/>
            </a:pPr>
            <a:r>
              <a:rPr lang="en-US" altLang="en-US" dirty="0" smtClean="0"/>
              <a:t>Building the ladder is a costly investment because it takes him</a:t>
            </a:r>
            <a:r>
              <a:rPr lang="en-US" altLang="en-US" baseline="0" dirty="0" smtClean="0"/>
              <a:t> </a:t>
            </a:r>
            <a:r>
              <a:rPr lang="en-US" altLang="en-US" dirty="0" smtClean="0"/>
              <a:t>away from producing fruit for a whole week. </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Now, focus on the impact of Chuck</a:t>
            </a:r>
            <a:r>
              <a:rPr lang="ja-JP" altLang="en-US" dirty="0" smtClean="0"/>
              <a:t>’</a:t>
            </a:r>
            <a:r>
              <a:rPr lang="en-US" altLang="ja-JP" dirty="0" smtClean="0"/>
              <a:t>s first ladder: a single ladder enables Chuck to pick four bushels of fruit per week. </a:t>
            </a:r>
          </a:p>
          <a:p>
            <a:pPr marL="171450" indent="-171450">
              <a:buFont typeface="Arial" panose="020B0604020202020204" pitchFamily="34" charset="0"/>
              <a:buChar char="•"/>
            </a:pPr>
            <a:r>
              <a:rPr lang="en-US" altLang="ja-JP" b="0" i="1" dirty="0" smtClean="0"/>
              <a:t>This means the marginal product of the first ladder is three bushels per week:</a:t>
            </a:r>
          </a:p>
          <a:p>
            <a:r>
              <a:rPr lang="en-US" altLang="en-US" b="0" i="1" dirty="0" smtClean="0"/>
              <a:t> </a:t>
            </a:r>
          </a:p>
          <a:p>
            <a:r>
              <a:rPr lang="en-US" altLang="en-US" dirty="0" smtClean="0"/>
              <a:t>	</a:t>
            </a:r>
            <a:r>
              <a:rPr lang="en-US" altLang="en-US" dirty="0" err="1" smtClean="0"/>
              <a:t>MP</a:t>
            </a:r>
            <a:r>
              <a:rPr lang="en-US" altLang="en-US" baseline="-25000" dirty="0" err="1" smtClean="0"/>
              <a:t>Capital</a:t>
            </a:r>
            <a:r>
              <a:rPr lang="en-US" altLang="en-US" dirty="0" smtClean="0"/>
              <a:t> = ∆GDP/∆Capital = 3.</a:t>
            </a:r>
          </a:p>
          <a:p>
            <a:r>
              <a:rPr lang="en-US" altLang="en-US" dirty="0" smtClean="0"/>
              <a:t> </a:t>
            </a:r>
          </a:p>
          <a:p>
            <a:pPr marL="0" indent="0">
              <a:buFont typeface="Arial" panose="020B0604020202020204" pitchFamily="34" charset="0"/>
              <a:buNone/>
            </a:pPr>
            <a:r>
              <a:rPr lang="en-US" altLang="en-US" dirty="0" smtClean="0"/>
              <a:t>Perhaps Chuck decides to build more ladders. </a:t>
            </a:r>
          </a:p>
          <a:p>
            <a:pPr marL="171450" indent="-171450">
              <a:buFont typeface="Arial" panose="020B0604020202020204" pitchFamily="34" charset="0"/>
              <a:buChar char="•"/>
            </a:pPr>
            <a:r>
              <a:rPr lang="en-US" altLang="en-US" dirty="0" smtClean="0"/>
              <a:t>Assume the marginal product of the second ladder is two bushels per week, so that with two ladders, Chuck can harvest six bushels of fruit per week. </a:t>
            </a:r>
          </a:p>
          <a:p>
            <a:pPr marL="171450" indent="-171450">
              <a:buFont typeface="Arial" panose="020B0604020202020204" pitchFamily="34" charset="0"/>
              <a:buChar char="•"/>
            </a:pPr>
            <a:r>
              <a:rPr lang="en-US" altLang="en-US" dirty="0" smtClean="0"/>
              <a:t>Notice also that a third ladder helps produce more output, but the marginal gain declines to just one bushel of fruit.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marginal product of the second ladder is not as large because while the first ladder completely altered the way Chuck harvests fruit, the second ladder just makes his job a little easier.</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Notice that the marginal product per ladder declines as more ladders are added.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outcome reflects the principle of diminishing marginal product, which states that the marginal product of an input falls as the quantity of the input rises.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Diminishing marginal product generally applies across all factors of production at both the microeconomic and the macroeconomic levels.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Notice the slope of the curve flattens out because the marginal product of the added ladders diminishes.</a:t>
            </a:r>
          </a:p>
          <a:p>
            <a:endParaRPr lang="en-US" sz="1200" b="0" i="0" u="none" strike="noStrike" kern="1200" baseline="0" dirty="0" smtClean="0">
              <a:solidFill>
                <a:schemeClr val="tx1"/>
              </a:solidFill>
              <a:latin typeface="+mn-lt"/>
              <a:ea typeface="MS PGothic" pitchFamily="34" charset="-128"/>
              <a:cs typeface="MS PGothic" pitchFamily="34" charset="-128"/>
            </a:endParaRPr>
          </a:p>
          <a:p>
            <a:r>
              <a:rPr lang="en-US" sz="1200" b="0" i="0" u="none" strike="noStrike" kern="1200" baseline="0" dirty="0" smtClean="0">
                <a:solidFill>
                  <a:schemeClr val="tx1"/>
                </a:solidFill>
                <a:latin typeface="+mn-lt"/>
                <a:ea typeface="MS PGothic" pitchFamily="34" charset="-128"/>
                <a:cs typeface="MS PGothic" pitchFamily="34" charset="-128"/>
              </a:rPr>
              <a:t>This principle of diminishing marginal productivity is not special to our example of one man alone on an island. </a:t>
            </a:r>
          </a:p>
          <a:p>
            <a:r>
              <a:rPr lang="en-US" sz="1200" b="0" i="0" u="none" strike="noStrike" kern="1200" baseline="0" dirty="0" smtClean="0">
                <a:solidFill>
                  <a:schemeClr val="tx1"/>
                </a:solidFill>
                <a:latin typeface="+mn-lt"/>
                <a:ea typeface="MS PGothic" pitchFamily="34" charset="-128"/>
                <a:cs typeface="MS PGothic" pitchFamily="34" charset="-128"/>
              </a:rPr>
              <a:t>It is a phenomenon that holds for resources in a </a:t>
            </a:r>
            <a:r>
              <a:rPr lang="en-US" sz="1200" b="0" i="0" u="none" strike="noStrike" kern="1200" baseline="0" dirty="0" err="1" smtClean="0">
                <a:solidFill>
                  <a:schemeClr val="tx1"/>
                </a:solidFill>
                <a:latin typeface="+mn-lt"/>
                <a:ea typeface="MS PGothic" pitchFamily="34" charset="-128"/>
                <a:cs typeface="MS PGothic" pitchFamily="34" charset="-128"/>
              </a:rPr>
              <a:t>macroeconomy</a:t>
            </a:r>
            <a:r>
              <a:rPr lang="en-US" sz="1200" b="0" i="0" u="none" strike="noStrike" kern="1200" baseline="0" dirty="0" smtClean="0">
                <a:solidFill>
                  <a:schemeClr val="tx1"/>
                </a:solidFill>
                <a:latin typeface="+mn-lt"/>
                <a:ea typeface="MS PGothic" pitchFamily="34" charset="-128"/>
                <a:cs typeface="MS PGothic" pitchFamily="34" charset="-128"/>
              </a:rPr>
              <a:t> in general, and it is a cornerstone insight of the Solow growth model.</a:t>
            </a:r>
            <a:endParaRPr lang="en-US" altLang="en-US" dirty="0" smtClean="0"/>
          </a:p>
        </p:txBody>
      </p:sp>
    </p:spTree>
    <p:extLst>
      <p:ext uri="{BB962C8B-B14F-4D97-AF65-F5344CB8AC3E}">
        <p14:creationId xmlns:p14="http://schemas.microsoft.com/office/powerpoint/2010/main" val="114869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The image on the slide </a:t>
            </a:r>
            <a:r>
              <a:rPr lang="en-US" altLang="en-US" dirty="0" smtClean="0"/>
              <a:t>is a real-life example of diminishing marginal product of capital (MPK).</a:t>
            </a:r>
          </a:p>
          <a:p>
            <a:endParaRPr lang="en-US" altLang="en-US" b="1" dirty="0" smtClean="0"/>
          </a:p>
          <a:p>
            <a:r>
              <a:rPr lang="en-US" altLang="en-US" b="0" i="1" dirty="0" smtClean="0"/>
              <a:t>From the</a:t>
            </a:r>
            <a:r>
              <a:rPr lang="en-US" altLang="en-US" b="0" i="1" baseline="0" dirty="0" smtClean="0"/>
              <a:t> t</a:t>
            </a:r>
            <a:r>
              <a:rPr lang="en-US" altLang="en-US" b="0" i="1" dirty="0" smtClean="0"/>
              <a:t>ext:</a:t>
            </a:r>
          </a:p>
          <a:p>
            <a:pPr marL="171450" indent="-171450">
              <a:buFont typeface="Arial" charset="0"/>
              <a:buChar char="•"/>
            </a:pPr>
            <a:r>
              <a:rPr lang="en-US" altLang="en-US" dirty="0" smtClean="0"/>
              <a:t>The network of highways connects the major cities of the United States. </a:t>
            </a:r>
          </a:p>
          <a:p>
            <a:pPr marL="171450" indent="-171450">
              <a:buFont typeface="Arial" charset="0"/>
              <a:buChar char="•"/>
            </a:pPr>
            <a:r>
              <a:rPr lang="en-US" altLang="en-US" dirty="0" smtClean="0"/>
              <a:t>The highways enhance our ability to transport goods and services across the nation. </a:t>
            </a:r>
          </a:p>
          <a:p>
            <a:pPr marL="628650" lvl="1" indent="-171450">
              <a:buFont typeface="Arial" charset="0"/>
              <a:buChar char="•"/>
            </a:pPr>
            <a:r>
              <a:rPr lang="en-US" altLang="en-US" dirty="0" smtClean="0"/>
              <a:t>For example, a couch manufactured in High Point, North</a:t>
            </a:r>
            <a:r>
              <a:rPr lang="en-US" altLang="en-US" baseline="0" dirty="0" smtClean="0"/>
              <a:t> Carolina</a:t>
            </a:r>
            <a:r>
              <a:rPr lang="en-US" altLang="en-US" dirty="0" smtClean="0"/>
              <a:t>, can be transported exclusively by interstate highway to Cleveland, Ohio, in less than eight hours (mostly via I-77).  </a:t>
            </a:r>
          </a:p>
          <a:p>
            <a:pPr marL="628650" lvl="1" indent="-171450">
              <a:buFont typeface="Arial" charset="0"/>
              <a:buChar char="•"/>
            </a:pPr>
            <a:r>
              <a:rPr lang="en-US" altLang="en-US" dirty="0" smtClean="0"/>
              <a:t>Before the construction of the interstate system, the same trip between High Point and Cleveland would have entailed driving on several state highways, often with only two lanes and including traffic lights. </a:t>
            </a:r>
          </a:p>
          <a:p>
            <a:pPr marL="171450" lvl="0" indent="-171450">
              <a:buFont typeface="Arial" charset="0"/>
              <a:buChar char="•"/>
            </a:pPr>
            <a:r>
              <a:rPr lang="en-US" altLang="en-US" dirty="0" smtClean="0"/>
              <a:t>Our system of highways is a major tool that contributes to our GDP.</a:t>
            </a:r>
          </a:p>
          <a:p>
            <a:pPr marL="171450" lvl="0" indent="-171450">
              <a:buFont typeface="Arial" charset="0"/>
              <a:buChar char="•"/>
            </a:pPr>
            <a:r>
              <a:rPr lang="en-US" altLang="en-US" dirty="0" smtClean="0"/>
              <a:t>If the interstate highway system were somehow closed down completely, GDP would immediately fall. </a:t>
            </a:r>
          </a:p>
          <a:p>
            <a:pPr marL="171450" lvl="0" indent="-171450">
              <a:buFont typeface="Arial" charset="0"/>
              <a:buChar char="•"/>
            </a:pPr>
            <a:r>
              <a:rPr lang="en-US" altLang="en-US" dirty="0" smtClean="0"/>
              <a:t>On the other hand, how useful would we find an additional network of 50,000 miles of interstate highways? That is, what is the </a:t>
            </a:r>
            <a:r>
              <a:rPr lang="en-US" altLang="en-US" i="1" dirty="0" smtClean="0"/>
              <a:t>marginal product</a:t>
            </a:r>
            <a:r>
              <a:rPr lang="en-US" altLang="en-US" dirty="0" smtClean="0"/>
              <a:t> of an additional interstate highway system? </a:t>
            </a:r>
          </a:p>
          <a:p>
            <a:pPr marL="628650" lvl="1" indent="-171450">
              <a:buFont typeface="Arial" charset="0"/>
              <a:buChar char="•"/>
            </a:pPr>
            <a:r>
              <a:rPr lang="en-US" altLang="en-US" dirty="0" smtClean="0"/>
              <a:t>The impact would certainly be positive. </a:t>
            </a:r>
          </a:p>
          <a:p>
            <a:pPr marL="628650" lvl="1" indent="-171450">
              <a:buFont typeface="Arial" charset="0"/>
              <a:buChar char="•"/>
            </a:pPr>
            <a:r>
              <a:rPr lang="en-US" altLang="en-US" dirty="0" smtClean="0"/>
              <a:t>But, just as certainly, the impact would fall short of the positive impact of the first (existing) network.</a:t>
            </a:r>
          </a:p>
        </p:txBody>
      </p:sp>
    </p:spTree>
    <p:extLst>
      <p:ext uri="{BB962C8B-B14F-4D97-AF65-F5344CB8AC3E}">
        <p14:creationId xmlns:p14="http://schemas.microsoft.com/office/powerpoint/2010/main" val="18208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b="1" i="1" dirty="0" smtClean="0"/>
              <a:t>Image: </a:t>
            </a:r>
            <a:r>
              <a:rPr lang="en-US" altLang="en-US" sz="1100" b="0" i="0" dirty="0" smtClean="0"/>
              <a:t>Animated Figure 12.4</a:t>
            </a:r>
          </a:p>
          <a:p>
            <a:pPr>
              <a:lnSpc>
                <a:spcPct val="90000"/>
              </a:lnSpc>
            </a:pPr>
            <a:endParaRPr lang="en-US" altLang="en-US" sz="1100" b="1" i="1" dirty="0" smtClean="0"/>
          </a:p>
          <a:p>
            <a:pPr>
              <a:lnSpc>
                <a:spcPct val="90000"/>
              </a:lnSpc>
            </a:pPr>
            <a:r>
              <a:rPr lang="en-US" altLang="en-US" sz="1100" b="1" i="1" dirty="0" smtClean="0"/>
              <a:t>Lecture</a:t>
            </a:r>
            <a:r>
              <a:rPr lang="en-US" altLang="en-US" sz="1100" b="1" i="1" baseline="0" dirty="0" smtClean="0"/>
              <a:t> tip: </a:t>
            </a:r>
          </a:p>
          <a:p>
            <a:pPr>
              <a:lnSpc>
                <a:spcPct val="90000"/>
              </a:lnSpc>
            </a:pPr>
            <a:r>
              <a:rPr lang="en-US" altLang="en-US" sz="1100" b="0" i="1" baseline="0" dirty="0" smtClean="0"/>
              <a:t>Click through the slide for each part of the graph to appear.</a:t>
            </a:r>
            <a:endParaRPr lang="en-US" altLang="en-US" sz="1100" b="1" i="1" dirty="0" smtClean="0"/>
          </a:p>
          <a:p>
            <a:pPr>
              <a:lnSpc>
                <a:spcPct val="90000"/>
              </a:lnSpc>
            </a:pPr>
            <a:endParaRPr lang="en-US" altLang="en-US" sz="1100" b="1" i="1" dirty="0" smtClean="0"/>
          </a:p>
          <a:p>
            <a:pPr>
              <a:lnSpc>
                <a:spcPct val="90000"/>
              </a:lnSpc>
            </a:pPr>
            <a:r>
              <a:rPr lang="en-US" altLang="en-US" sz="1100" b="1" i="1" dirty="0" smtClean="0"/>
              <a:t>Lecture notes:</a:t>
            </a:r>
            <a:endParaRPr lang="en-US" altLang="en-US" sz="1100" dirty="0" smtClean="0"/>
          </a:p>
          <a:p>
            <a:pPr marL="171450" indent="-171450">
              <a:lnSpc>
                <a:spcPct val="90000"/>
              </a:lnSpc>
              <a:buFont typeface="Arial" panose="020B0604020202020204" pitchFamily="34" charset="0"/>
              <a:buChar char="•"/>
            </a:pPr>
            <a:endParaRPr lang="en-US" altLang="en-US" sz="1100" dirty="0" smtClean="0"/>
          </a:p>
          <a:p>
            <a:pPr marL="0" indent="0">
              <a:lnSpc>
                <a:spcPct val="90000"/>
              </a:lnSpc>
              <a:buFontTx/>
              <a:buNone/>
            </a:pPr>
            <a:r>
              <a:rPr lang="en-US" altLang="en-US" sz="1100" dirty="0" smtClean="0"/>
              <a:t>The figure on the slide is a picture of a general production function for a </a:t>
            </a:r>
            <a:r>
              <a:rPr lang="en-US" altLang="en-US" sz="1100" dirty="0" err="1" smtClean="0"/>
              <a:t>macroeconomy</a:t>
            </a:r>
            <a:r>
              <a:rPr lang="en-US" altLang="en-US" sz="1100" dirty="0" smtClean="0"/>
              <a:t>.</a:t>
            </a:r>
          </a:p>
          <a:p>
            <a:pPr marL="171450" indent="-171450">
              <a:lnSpc>
                <a:spcPct val="90000"/>
              </a:lnSpc>
              <a:buFont typeface="Arial" panose="020B0604020202020204" pitchFamily="34" charset="0"/>
              <a:buChar char="•"/>
            </a:pPr>
            <a:r>
              <a:rPr lang="en-US" altLang="en-US" sz="1100" dirty="0" smtClean="0"/>
              <a:t>On the vertical axis, we have output or real GDP (Y).</a:t>
            </a:r>
          </a:p>
          <a:p>
            <a:pPr marL="171450" indent="-171450">
              <a:lnSpc>
                <a:spcPct val="90000"/>
              </a:lnSpc>
              <a:buFont typeface="Arial" panose="020B0604020202020204" pitchFamily="34" charset="0"/>
              <a:buChar char="•"/>
            </a:pPr>
            <a:r>
              <a:rPr lang="en-US" altLang="en-US" sz="1100" dirty="0" smtClean="0"/>
              <a:t>On the horizontal axis, capital resources (K) increase from left to right.</a:t>
            </a:r>
          </a:p>
          <a:p>
            <a:pPr>
              <a:lnSpc>
                <a:spcPct val="90000"/>
              </a:lnSpc>
            </a:pPr>
            <a:endParaRPr lang="en-US" altLang="en-US" sz="1100" dirty="0" smtClean="0"/>
          </a:p>
          <a:p>
            <a:pPr marL="0" indent="0">
              <a:lnSpc>
                <a:spcPct val="90000"/>
              </a:lnSpc>
              <a:buFont typeface="Arial" panose="020B0604020202020204" pitchFamily="34" charset="0"/>
              <a:buNone/>
            </a:pPr>
            <a:r>
              <a:rPr lang="en-US" altLang="en-US" sz="1100" dirty="0" smtClean="0"/>
              <a:t>Notice that the slope of the function is positive, which indicates positive marginal product. </a:t>
            </a:r>
          </a:p>
          <a:p>
            <a:pPr marL="171450" indent="-171450">
              <a:lnSpc>
                <a:spcPct val="90000"/>
              </a:lnSpc>
              <a:buFont typeface="Arial" panose="020B0604020202020204" pitchFamily="34" charset="0"/>
              <a:buChar char="•"/>
            </a:pPr>
            <a:r>
              <a:rPr lang="en-US" altLang="en-US" sz="1100" dirty="0" smtClean="0"/>
              <a:t>But the slope is also decreasing at higher levels of capital, and this indicates</a:t>
            </a:r>
            <a:r>
              <a:rPr lang="en-US" altLang="en-US" sz="1100" baseline="0" dirty="0" smtClean="0"/>
              <a:t> </a:t>
            </a:r>
            <a:r>
              <a:rPr lang="en-US" altLang="en-US" sz="1100" dirty="0" smtClean="0"/>
              <a:t>the diminishing marginal product of capital.</a:t>
            </a:r>
          </a:p>
          <a:p>
            <a:pPr marL="171450" indent="-171450">
              <a:lnSpc>
                <a:spcPct val="90000"/>
              </a:lnSpc>
              <a:buFont typeface="Arial" panose="020B0604020202020204" pitchFamily="34" charset="0"/>
              <a:buChar char="•"/>
            </a:pPr>
            <a:r>
              <a:rPr lang="en-US" altLang="en-US" sz="1100" dirty="0" smtClean="0"/>
              <a:t>For example, the slope at K</a:t>
            </a:r>
            <a:r>
              <a:rPr lang="en-US" altLang="en-US" sz="1100" baseline="-25000" dirty="0" smtClean="0"/>
              <a:t>3</a:t>
            </a:r>
            <a:r>
              <a:rPr lang="en-US" altLang="en-US" sz="1100" dirty="0" smtClean="0"/>
              <a:t> is not as steep as the slope at K</a:t>
            </a:r>
            <a:r>
              <a:rPr lang="en-US" altLang="en-US" sz="1100" baseline="-25000" dirty="0" smtClean="0"/>
              <a:t>2</a:t>
            </a:r>
            <a:r>
              <a:rPr lang="en-US" altLang="en-US" sz="1100" dirty="0" smtClean="0"/>
              <a:t>. This indicates that increases in the level of capital have less of a positive effect on output (Y) at K</a:t>
            </a:r>
            <a:r>
              <a:rPr lang="en-US" altLang="en-US" sz="1100" baseline="-25000" dirty="0" smtClean="0"/>
              <a:t>3</a:t>
            </a:r>
            <a:r>
              <a:rPr lang="en-US" altLang="en-US" sz="1100" dirty="0" smtClean="0"/>
              <a:t> than at</a:t>
            </a:r>
            <a:r>
              <a:rPr lang="en-US" altLang="en-US" sz="1100" baseline="0" dirty="0" smtClean="0"/>
              <a:t> </a:t>
            </a:r>
            <a:r>
              <a:rPr lang="en-US" altLang="en-US" sz="1100" dirty="0" smtClean="0"/>
              <a:t>K</a:t>
            </a:r>
            <a:r>
              <a:rPr lang="en-US" altLang="en-US" sz="1100" baseline="-25000" dirty="0" smtClean="0"/>
              <a:t>2</a:t>
            </a:r>
            <a:r>
              <a:rPr lang="en-US" altLang="en-US" sz="1100" dirty="0" smtClean="0"/>
              <a:t>.</a:t>
            </a:r>
          </a:p>
          <a:p>
            <a:pPr>
              <a:lnSpc>
                <a:spcPct val="90000"/>
              </a:lnSpc>
            </a:pPr>
            <a:endParaRPr lang="en-US" altLang="en-US" sz="1100" dirty="0" smtClean="0"/>
          </a:p>
          <a:p>
            <a:pPr marL="0" indent="0">
              <a:lnSpc>
                <a:spcPct val="90000"/>
              </a:lnSpc>
              <a:buFont typeface="Arial" panose="020B0604020202020204" pitchFamily="34" charset="0"/>
              <a:buNone/>
            </a:pPr>
            <a:r>
              <a:rPr lang="en-US" altLang="en-US" sz="1100" dirty="0" smtClean="0"/>
              <a:t>In this graph, we hold fixed all other factors that influence output (land and labor).</a:t>
            </a:r>
          </a:p>
          <a:p>
            <a:pPr marL="171450" indent="-171450">
              <a:lnSpc>
                <a:spcPct val="90000"/>
              </a:lnSpc>
              <a:buFont typeface="Arial" panose="020B0604020202020204" pitchFamily="34" charset="0"/>
              <a:buChar char="•"/>
            </a:pPr>
            <a:r>
              <a:rPr lang="en-US" altLang="en-US" sz="1100" dirty="0" smtClean="0"/>
              <a:t>The important theoretical contributions at this stage are that the marginal product of capital is positive and declining. </a:t>
            </a:r>
          </a:p>
          <a:p>
            <a:pPr marL="171450" indent="-171450">
              <a:lnSpc>
                <a:spcPct val="90000"/>
              </a:lnSpc>
              <a:buFont typeface="Arial" panose="020B0604020202020204" pitchFamily="34" charset="0"/>
              <a:buChar char="•"/>
            </a:pPr>
            <a:r>
              <a:rPr lang="en-US" altLang="en-US" sz="1100" dirty="0" smtClean="0"/>
              <a:t>This leads to striking implications for the</a:t>
            </a:r>
            <a:r>
              <a:rPr lang="en-US" altLang="en-US" sz="1100" baseline="0" dirty="0" smtClean="0"/>
              <a:t> </a:t>
            </a:r>
            <a:r>
              <a:rPr lang="en-US" altLang="en-US" sz="1100" dirty="0" err="1" smtClean="0"/>
              <a:t>macroeconomy</a:t>
            </a:r>
            <a:r>
              <a:rPr lang="en-US" altLang="en-US" sz="1100" dirty="0" smtClean="0"/>
              <a:t>.</a:t>
            </a:r>
          </a:p>
          <a:p>
            <a:pPr>
              <a:lnSpc>
                <a:spcPct val="90000"/>
              </a:lnSpc>
            </a:pPr>
            <a:r>
              <a:rPr lang="en-US" altLang="en-US" sz="1100" dirty="0" smtClean="0"/>
              <a:t> </a:t>
            </a:r>
          </a:p>
          <a:p>
            <a:pPr marL="0" indent="0">
              <a:lnSpc>
                <a:spcPct val="90000"/>
              </a:lnSpc>
              <a:buFont typeface="Arial" panose="020B0604020202020204" pitchFamily="34" charset="0"/>
              <a:buNone/>
            </a:pPr>
            <a:r>
              <a:rPr lang="en-US" altLang="en-US" sz="1100" dirty="0" smtClean="0"/>
              <a:t>The figure forms the basis for most discussions in growth theory since 1956. </a:t>
            </a:r>
          </a:p>
          <a:p>
            <a:pPr marL="171450" indent="-171450">
              <a:lnSpc>
                <a:spcPct val="90000"/>
              </a:lnSpc>
              <a:buFont typeface="Arial" panose="020B0604020202020204" pitchFamily="34" charset="0"/>
              <a:buChar char="•"/>
            </a:pPr>
            <a:r>
              <a:rPr lang="en-US" altLang="en-US" sz="1100" dirty="0" smtClean="0"/>
              <a:t>Economic growth is represented by movements upward along the vertical axis. </a:t>
            </a:r>
          </a:p>
          <a:p>
            <a:pPr marL="171450" indent="-171450">
              <a:lnSpc>
                <a:spcPct val="90000"/>
              </a:lnSpc>
              <a:buFont typeface="Arial" panose="020B0604020202020204" pitchFamily="34" charset="0"/>
              <a:buChar char="•"/>
            </a:pPr>
            <a:r>
              <a:rPr lang="en-US" altLang="en-US" sz="1100" dirty="0" smtClean="0"/>
              <a:t>Indeed, if we focus </a:t>
            </a:r>
            <a:r>
              <a:rPr lang="en-US" altLang="en-US" sz="1100" i="1" dirty="0" smtClean="0"/>
              <a:t>only</a:t>
            </a:r>
            <a:r>
              <a:rPr lang="en-US" altLang="en-US" sz="1100" dirty="0" smtClean="0"/>
              <a:t> on this simple formulation, the way we get economic growth is</a:t>
            </a:r>
            <a:r>
              <a:rPr lang="en-US" altLang="en-US" sz="1100" baseline="0" dirty="0" smtClean="0"/>
              <a:t> </a:t>
            </a:r>
            <a:r>
              <a:rPr lang="en-US" altLang="en-US" sz="1100" dirty="0" smtClean="0"/>
              <a:t>through investment, which leads to more capital.</a:t>
            </a:r>
          </a:p>
        </p:txBody>
      </p:sp>
    </p:spTree>
    <p:extLst>
      <p:ext uri="{BB962C8B-B14F-4D97-AF65-F5344CB8AC3E}">
        <p14:creationId xmlns:p14="http://schemas.microsoft.com/office/powerpoint/2010/main" val="182381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D,</a:t>
            </a:r>
            <a:r>
              <a:rPr lang="en-US" altLang="en-US" baseline="0" dirty="0" smtClean="0"/>
              <a:t> in countries with a small amount of capital</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Diminishing MP says that if there is already a large amount of an input, additional inputs of that type will have lower MP. </a:t>
            </a:r>
          </a:p>
          <a:p>
            <a:pPr marL="171450" indent="-171450">
              <a:buFont typeface="Arial" panose="020B0604020202020204" pitchFamily="34" charset="0"/>
              <a:buChar char="•"/>
            </a:pPr>
            <a:r>
              <a:rPr lang="en-US" altLang="en-US" dirty="0" smtClean="0"/>
              <a:t>Adding capital where there is very little or no capital will greatly increase productivity at the margin.</a:t>
            </a:r>
          </a:p>
        </p:txBody>
      </p:sp>
    </p:spTree>
    <p:extLst>
      <p:ext uri="{BB962C8B-B14F-4D97-AF65-F5344CB8AC3E}">
        <p14:creationId xmlns:p14="http://schemas.microsoft.com/office/powerpoint/2010/main" val="422531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In reality, capital is costly and so capital will only be replaced when the benefits from additional units exceed the costs.</a:t>
            </a:r>
          </a:p>
          <a:p>
            <a:pPr marL="171450" indent="-171450">
              <a:buFont typeface="Arial" panose="020B0604020202020204" pitchFamily="34" charset="0"/>
              <a:buChar char="•"/>
            </a:pPr>
            <a:r>
              <a:rPr lang="en-US" altLang="en-US" dirty="0" smtClean="0"/>
              <a:t>With positive costs of capital, this will happen at some point to the left of K</a:t>
            </a:r>
            <a:r>
              <a:rPr lang="en-US" altLang="en-US" baseline="-25000" dirty="0" smtClean="0"/>
              <a:t>4 </a:t>
            </a:r>
            <a:r>
              <a:rPr lang="en-US" altLang="en-US" dirty="0" smtClean="0"/>
              <a:t>in the previous figure, perhaps at K</a:t>
            </a:r>
            <a:r>
              <a:rPr lang="en-US" altLang="en-US" baseline="-25000" dirty="0" smtClean="0"/>
              <a:t>3</a:t>
            </a:r>
            <a:r>
              <a:rPr lang="en-US" altLang="en-US" dirty="0" smtClean="0"/>
              <a:t>.</a:t>
            </a:r>
          </a:p>
          <a:p>
            <a:endParaRPr lang="en-US" altLang="en-US" dirty="0" smtClean="0"/>
          </a:p>
          <a:p>
            <a:pPr marL="0" indent="0">
              <a:buFont typeface="Arial" panose="020B0604020202020204" pitchFamily="34" charset="0"/>
              <a:buNone/>
            </a:pPr>
            <a:r>
              <a:rPr lang="en-US" altLang="en-US" dirty="0" smtClean="0"/>
              <a:t>You can think of the steady state as the </a:t>
            </a:r>
            <a:r>
              <a:rPr lang="ja-JP" altLang="en-US" dirty="0" smtClean="0"/>
              <a:t>“</a:t>
            </a:r>
            <a:r>
              <a:rPr lang="en-US" altLang="ja-JP" dirty="0" smtClean="0"/>
              <a:t>stagnant state,</a:t>
            </a:r>
            <a:r>
              <a:rPr lang="ja-JP" altLang="en-US" dirty="0" smtClean="0"/>
              <a:t>”</a:t>
            </a:r>
            <a:r>
              <a:rPr lang="en-US" altLang="ja-JP" dirty="0" smtClean="0"/>
              <a:t> because when the economy reaches its steady state, real GDP stops increasing. </a:t>
            </a:r>
          </a:p>
          <a:p>
            <a:pPr marL="171450" indent="-171450">
              <a:buFont typeface="Arial" panose="020B0604020202020204" pitchFamily="34" charset="0"/>
              <a:buChar char="•"/>
            </a:pPr>
            <a:r>
              <a:rPr lang="en-US" altLang="ja-JP" dirty="0" smtClean="0"/>
              <a:t>Economic growth stops.</a:t>
            </a:r>
          </a:p>
          <a:p>
            <a:endParaRPr lang="en-US" altLang="en-US" dirty="0" smtClean="0"/>
          </a:p>
          <a:p>
            <a:pPr marL="0" indent="0">
              <a:buFont typeface="Arial" panose="020B0604020202020204" pitchFamily="34" charset="0"/>
              <a:buNone/>
            </a:pPr>
            <a:r>
              <a:rPr lang="en-US" altLang="en-US" dirty="0" smtClean="0"/>
              <a:t>Back to the castaway example:</a:t>
            </a:r>
            <a:r>
              <a:rPr lang="en-US" altLang="en-US" baseline="0" dirty="0" smtClean="0"/>
              <a:t> </a:t>
            </a:r>
          </a:p>
          <a:p>
            <a:pPr marL="171450" indent="-171450">
              <a:buFont typeface="Arial" charset="0"/>
              <a:buChar char="•"/>
            </a:pPr>
            <a:r>
              <a:rPr lang="en-US" altLang="en-US" dirty="0" smtClean="0"/>
              <a:t>The castaway reaches his steady state when a new ladder is not worth the time it takes to build it.</a:t>
            </a:r>
          </a:p>
          <a:p>
            <a:pPr marL="171450" indent="-171450">
              <a:buFont typeface="Arial" panose="020B0604020202020204" pitchFamily="34" charset="0"/>
              <a:buChar char="•"/>
            </a:pPr>
            <a:r>
              <a:rPr lang="en-US" altLang="en-US" dirty="0" smtClean="0"/>
              <a:t>So he stops building ladders (capital) and his income growth stops.</a:t>
            </a:r>
          </a:p>
        </p:txBody>
      </p:sp>
    </p:spTree>
    <p:extLst>
      <p:ext uri="{BB962C8B-B14F-4D97-AF65-F5344CB8AC3E}">
        <p14:creationId xmlns:p14="http://schemas.microsoft.com/office/powerpoint/2010/main" val="109738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i="1" dirty="0" smtClean="0"/>
              <a:t>Image:</a:t>
            </a:r>
            <a:r>
              <a:rPr lang="en-US" altLang="en-US" b="1" i="1" baseline="0" dirty="0" smtClean="0"/>
              <a:t> </a:t>
            </a:r>
            <a:r>
              <a:rPr lang="en-US" altLang="en-US" b="0" i="0" baseline="0" dirty="0" smtClean="0"/>
              <a:t>Aggregate Production Function to illustrate the way a major destruction of capital affects a </a:t>
            </a:r>
            <a:r>
              <a:rPr lang="en-US" altLang="en-US" b="0" i="0" baseline="0" dirty="0" err="1" smtClean="0"/>
              <a:t>macroeconomy</a:t>
            </a:r>
            <a:r>
              <a:rPr lang="en-US" altLang="en-US" b="0" i="0" baseline="0" dirty="0" smtClean="0"/>
              <a:t> in the short run (see the Practice What You Know: Changes in Resource: Natural Disasters feature).</a:t>
            </a:r>
          </a:p>
        </p:txBody>
      </p:sp>
    </p:spTree>
    <p:extLst>
      <p:ext uri="{BB962C8B-B14F-4D97-AF65-F5344CB8AC3E}">
        <p14:creationId xmlns:p14="http://schemas.microsoft.com/office/powerpoint/2010/main" val="119974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Some positive investment is needed just to keep pace with depreciation. </a:t>
            </a:r>
          </a:p>
          <a:p>
            <a:pPr marL="171450" indent="-171450">
              <a:buFont typeface="Arial" panose="020B0604020202020204" pitchFamily="34" charset="0"/>
              <a:buChar char="•"/>
            </a:pPr>
            <a:r>
              <a:rPr lang="en-US" altLang="en-US" dirty="0" smtClean="0"/>
              <a:t>But if investment is just sufficient to offset depreciation, the capital stock </a:t>
            </a:r>
            <a:r>
              <a:rPr lang="en-US" altLang="en-US" dirty="0" err="1" smtClean="0"/>
              <a:t>doesn</a:t>
            </a:r>
            <a:r>
              <a:rPr lang="ja-JP" altLang="en-US" dirty="0" smtClean="0"/>
              <a:t>’</a:t>
            </a:r>
            <a:r>
              <a:rPr lang="en-US" altLang="ja-JP" dirty="0" smtClean="0"/>
              <a:t>t increase and this means no net investment.</a:t>
            </a:r>
            <a:endParaRPr lang="en-US" altLang="en-US" dirty="0" smtClean="0"/>
          </a:p>
        </p:txBody>
      </p:sp>
    </p:spTree>
    <p:extLst>
      <p:ext uri="{BB962C8B-B14F-4D97-AF65-F5344CB8AC3E}">
        <p14:creationId xmlns:p14="http://schemas.microsoft.com/office/powerpoint/2010/main" val="1451817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Theoretically, GDP</a:t>
            </a:r>
            <a:r>
              <a:rPr lang="en-US" altLang="en-US" baseline="0" dirty="0" smtClean="0"/>
              <a:t> per capita in developing nations should grow at a faster rate than developed economies.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If one nation reaches steady state, this does not necessarily</a:t>
            </a:r>
            <a:r>
              <a:rPr lang="en-US" altLang="en-US" sz="1200" baseline="0" dirty="0" smtClean="0">
                <a:latin typeface="Arial" panose="020B0604020202020204" pitchFamily="34" charset="0"/>
              </a:rPr>
              <a:t> mean all nations did.</a:t>
            </a:r>
            <a:endParaRPr lang="en-US" altLang="en-US" baseline="0" dirty="0" smtClean="0"/>
          </a:p>
          <a:p>
            <a:pPr marL="171450" indent="-171450">
              <a:buFont typeface="Arial" panose="020B0604020202020204" pitchFamily="34" charset="0"/>
              <a:buChar char="•"/>
            </a:pPr>
            <a:r>
              <a:rPr lang="en-US" altLang="en-US" baseline="0" dirty="0" smtClean="0"/>
              <a:t>In other words, countries with lower </a:t>
            </a:r>
            <a:r>
              <a:rPr lang="en-US" altLang="en-US" i="1" baseline="0" dirty="0" smtClean="0"/>
              <a:t>levels</a:t>
            </a:r>
            <a:r>
              <a:rPr lang="en-US" altLang="en-US" i="0" baseline="0" dirty="0" smtClean="0"/>
              <a:t> of GDP per capita should have higher </a:t>
            </a:r>
            <a:r>
              <a:rPr lang="en-US" altLang="en-US" i="1" baseline="0" dirty="0" smtClean="0"/>
              <a:t>growth rates</a:t>
            </a:r>
            <a:r>
              <a:rPr lang="en-US" altLang="en-US" i="0" baseline="0" dirty="0" smtClean="0"/>
              <a:t> of GDP per capita.</a:t>
            </a:r>
            <a:endParaRPr lang="en-US" altLang="en-US" baseline="0" dirty="0" smtClean="0"/>
          </a:p>
          <a:p>
            <a:pPr marL="171450" indent="-171450">
              <a:buFont typeface="Arial" panose="020B0604020202020204" pitchFamily="34" charset="0"/>
              <a:buChar char="•"/>
            </a:pPr>
            <a:r>
              <a:rPr lang="en-US" altLang="en-US" baseline="0" dirty="0" smtClean="0"/>
              <a:t>Developed economies in the past have already made </a:t>
            </a:r>
            <a:r>
              <a:rPr lang="en-US" altLang="en-US" dirty="0" smtClean="0"/>
              <a:t>new discoveries and documented mistakes to avoid in the development process. </a:t>
            </a:r>
          </a:p>
          <a:p>
            <a:pPr marL="171450" indent="-171450">
              <a:buFont typeface="Arial" panose="020B0604020202020204" pitchFamily="34" charset="0"/>
              <a:buChar char="•"/>
            </a:pPr>
            <a:r>
              <a:rPr lang="en-US" altLang="en-US" dirty="0" smtClean="0"/>
              <a:t>Therefore, developing nations can benefit from these</a:t>
            </a:r>
            <a:r>
              <a:rPr lang="en-US" altLang="en-US" baseline="0" dirty="0" smtClean="0"/>
              <a:t> discoveries and avoid the same mistakes, allowing them to quickly develop </a:t>
            </a:r>
            <a:r>
              <a:rPr lang="en-US" altLang="en-US" dirty="0" smtClean="0"/>
              <a:t>the best equipment, tools, and practices. </a:t>
            </a:r>
          </a:p>
          <a:p>
            <a:pPr marL="171450" indent="-171450">
              <a:buFont typeface="Arial" panose="020B0604020202020204" pitchFamily="34" charset="0"/>
              <a:buChar char="•"/>
            </a:pPr>
            <a:r>
              <a:rPr lang="en-US" altLang="en-US" dirty="0" smtClean="0"/>
              <a:t>For example, if a</a:t>
            </a:r>
            <a:r>
              <a:rPr lang="en-US" altLang="en-US" baseline="0" dirty="0" smtClean="0"/>
              <a:t> developing nation is</a:t>
            </a:r>
            <a:r>
              <a:rPr lang="en-US" altLang="en-US" dirty="0" smtClean="0"/>
              <a:t> building cars, they don</a:t>
            </a:r>
            <a:r>
              <a:rPr lang="ja-JP" altLang="en-US" dirty="0" smtClean="0"/>
              <a:t>’</a:t>
            </a:r>
            <a:r>
              <a:rPr lang="en-US" altLang="ja-JP" dirty="0" smtClean="0"/>
              <a:t>t have to start with a Model T and a basic labor-intensive assembly line.</a:t>
            </a:r>
          </a:p>
          <a:p>
            <a:endParaRPr lang="en-US" altLang="en-US" dirty="0" smtClean="0"/>
          </a:p>
          <a:p>
            <a:pPr marL="0" indent="0">
              <a:buFont typeface="Arial" panose="020B0604020202020204" pitchFamily="34" charset="0"/>
              <a:buNone/>
            </a:pPr>
            <a:r>
              <a:rPr lang="en-US" altLang="en-US" dirty="0" smtClean="0"/>
              <a:t>Recall the concept of diminishing</a:t>
            </a:r>
            <a:r>
              <a:rPr lang="en-US" altLang="en-US" baseline="0" dirty="0" smtClean="0"/>
              <a:t> marginal product.</a:t>
            </a:r>
          </a:p>
          <a:p>
            <a:pPr marL="171450" indent="-171450">
              <a:buFont typeface="Arial" panose="020B0604020202020204" pitchFamily="34" charset="0"/>
              <a:buChar char="•"/>
            </a:pPr>
            <a:r>
              <a:rPr lang="en-US" altLang="en-US" baseline="0" dirty="0" smtClean="0"/>
              <a:t>At lower levels of capital, the marginal product of capital (MPK) should be higher.</a:t>
            </a:r>
          </a:p>
          <a:p>
            <a:pPr marL="171450" indent="-171450">
              <a:buFont typeface="Arial" panose="020B0604020202020204" pitchFamily="34" charset="0"/>
              <a:buChar char="•"/>
            </a:pPr>
            <a:r>
              <a:rPr lang="en-US" altLang="en-US" baseline="0" dirty="0" smtClean="0"/>
              <a:t>This also means that the return on investment should be higher. </a:t>
            </a:r>
            <a:endParaRPr lang="en-US" altLang="en-US" dirty="0" smtClean="0"/>
          </a:p>
          <a:p>
            <a:pPr marL="171450" indent="-171450">
              <a:buFont typeface="Arial" panose="020B0604020202020204" pitchFamily="34" charset="0"/>
              <a:buChar char="•"/>
            </a:pPr>
            <a:r>
              <a:rPr lang="en-US" altLang="en-US" dirty="0" smtClean="0"/>
              <a:t>If this is true, we would expect people to want to invest in developing countries rather than developed countries.</a:t>
            </a:r>
          </a:p>
          <a:p>
            <a:pPr marL="171450" indent="-171450">
              <a:buFont typeface="Arial" panose="020B0604020202020204" pitchFamily="34" charset="0"/>
              <a:buChar char="•"/>
            </a:pPr>
            <a:r>
              <a:rPr lang="en-US" altLang="en-US" dirty="0" smtClean="0"/>
              <a:t>However, this is not as common as the model would suggest.</a:t>
            </a:r>
          </a:p>
        </p:txBody>
      </p:sp>
    </p:spTree>
    <p:extLst>
      <p:ext uri="{BB962C8B-B14F-4D97-AF65-F5344CB8AC3E}">
        <p14:creationId xmlns:p14="http://schemas.microsoft.com/office/powerpoint/2010/main" val="98513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3623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12.5</a:t>
            </a:r>
          </a:p>
          <a:p>
            <a:endParaRPr lang="en-US" altLang="en-US" b="1" i="1" dirty="0" smtClean="0"/>
          </a:p>
          <a:p>
            <a:pPr>
              <a:lnSpc>
                <a:spcPct val="90000"/>
              </a:lnSpc>
            </a:pPr>
            <a:r>
              <a:rPr lang="en-US" altLang="en-US" sz="1200" b="1" i="1" dirty="0" smtClean="0"/>
              <a:t>Lecture</a:t>
            </a:r>
            <a:r>
              <a:rPr lang="en-US" altLang="en-US" sz="1200" b="1" i="1" baseline="0" dirty="0" smtClean="0"/>
              <a:t> tip: </a:t>
            </a:r>
          </a:p>
          <a:p>
            <a:pPr>
              <a:lnSpc>
                <a:spcPct val="90000"/>
              </a:lnSpc>
            </a:pPr>
            <a:r>
              <a:rPr lang="en-US" altLang="en-US" sz="1200" b="0" i="1" baseline="0" dirty="0" smtClean="0"/>
              <a:t>Click through the slide for each part of the graph to appear.</a:t>
            </a:r>
            <a:endParaRPr lang="en-US" altLang="en-US" sz="1200" b="1" i="1" dirty="0" smtClean="0"/>
          </a:p>
          <a:p>
            <a:endParaRPr lang="en-US" altLang="en-US" b="1" i="1" dirty="0" smtClean="0"/>
          </a:p>
          <a:p>
            <a:r>
              <a:rPr lang="en-US" altLang="en-US" b="1" i="1" dirty="0" smtClean="0"/>
              <a:t>Lecture notes:</a:t>
            </a:r>
          </a:p>
          <a:p>
            <a:pPr marL="171450" indent="-171450">
              <a:buFont typeface="Arial" panose="020B0604020202020204" pitchFamily="34" charset="0"/>
              <a:buChar char="•"/>
            </a:pPr>
            <a:endParaRPr lang="en-US" altLang="en-US" b="0" i="0" dirty="0" smtClean="0"/>
          </a:p>
          <a:p>
            <a:pPr marL="0" indent="0">
              <a:buFont typeface="Arial" panose="020B0604020202020204" pitchFamily="34" charset="0"/>
              <a:buNone/>
            </a:pPr>
            <a:r>
              <a:rPr lang="en-US" altLang="en-US" b="0" i="0" dirty="0" smtClean="0"/>
              <a:t>Consider a historical</a:t>
            </a:r>
            <a:r>
              <a:rPr lang="en-US" altLang="en-US" b="0" i="0" baseline="0" dirty="0" smtClean="0"/>
              <a:t> example.</a:t>
            </a:r>
          </a:p>
          <a:p>
            <a:pPr marL="171450" indent="-171450">
              <a:buFont typeface="Arial" panose="020B0604020202020204" pitchFamily="34" charset="0"/>
              <a:buChar char="•"/>
            </a:pPr>
            <a:r>
              <a:rPr lang="en-US" altLang="en-US" dirty="0" smtClean="0"/>
              <a:t>In 1980, the United States had much more capital than China did.</a:t>
            </a:r>
          </a:p>
          <a:p>
            <a:pPr marL="171450" indent="-171450">
              <a:buFont typeface="Arial" panose="020B0604020202020204" pitchFamily="34" charset="0"/>
              <a:buChar char="•"/>
            </a:pPr>
            <a:r>
              <a:rPr lang="en-US" altLang="en-US" dirty="0" smtClean="0"/>
              <a:t>This was one reason why real GDP for the United States was much higher. </a:t>
            </a:r>
          </a:p>
          <a:p>
            <a:pPr marL="171450" indent="-171450">
              <a:buFont typeface="Arial" panose="020B0604020202020204" pitchFamily="34" charset="0"/>
              <a:buChar char="•"/>
            </a:pPr>
            <a:r>
              <a:rPr lang="en-US" altLang="en-US" dirty="0" smtClean="0"/>
              <a:t>But, in the years since, China has increased its capital stock substantially and has grown much more rapidly than the United States.</a:t>
            </a:r>
          </a:p>
          <a:p>
            <a:pPr marL="171450" indent="-171450">
              <a:buFont typeface="Arial" panose="020B0604020202020204" pitchFamily="34" charset="0"/>
              <a:buChar char="•"/>
            </a:pPr>
            <a:r>
              <a:rPr lang="en-US" altLang="en-US" dirty="0" smtClean="0"/>
              <a:t>The Solow model implies that the United States is closer to its steady state and therefore grows more slowly than China.</a:t>
            </a:r>
          </a:p>
          <a:p>
            <a:pPr marL="171450" indent="-171450">
              <a:buFont typeface="Arial" panose="020B0604020202020204" pitchFamily="34" charset="0"/>
              <a:buChar char="•"/>
            </a:pPr>
            <a:r>
              <a:rPr lang="en-US" altLang="en-US" dirty="0" smtClean="0"/>
              <a:t>If the two nations were identical except for their capital, China</a:t>
            </a:r>
            <a:r>
              <a:rPr lang="ja-JP" altLang="en-US" dirty="0" smtClean="0"/>
              <a:t>’</a:t>
            </a:r>
            <a:r>
              <a:rPr lang="en-US" altLang="ja-JP" dirty="0" smtClean="0"/>
              <a:t>s growth should converge to the U.S. output level.</a:t>
            </a:r>
          </a:p>
        </p:txBody>
      </p:sp>
    </p:spTree>
    <p:extLst>
      <p:ext uri="{BB962C8B-B14F-4D97-AF65-F5344CB8AC3E}">
        <p14:creationId xmlns:p14="http://schemas.microsoft.com/office/powerpoint/2010/main" val="127078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b="0" i="0" dirty="0" smtClean="0"/>
          </a:p>
          <a:p>
            <a:pPr marL="0" indent="0">
              <a:buFont typeface="Arial" panose="020B0604020202020204" pitchFamily="34" charset="0"/>
              <a:buNone/>
            </a:pPr>
            <a:r>
              <a:rPr lang="en-US" altLang="en-US" b="0" i="0" dirty="0" smtClean="0"/>
              <a:t>The</a:t>
            </a:r>
            <a:r>
              <a:rPr lang="en-US" altLang="en-US" b="0" i="0" baseline="0" dirty="0" smtClean="0"/>
              <a:t> theory of convergence implies that the answers to questions (1) and (2) are yes.</a:t>
            </a:r>
          </a:p>
          <a:p>
            <a:pPr marL="171450" indent="-171450">
              <a:buFont typeface="Arial" panose="020B0604020202020204" pitchFamily="34" charset="0"/>
              <a:buChar char="•"/>
            </a:pPr>
            <a:r>
              <a:rPr lang="en-US" altLang="en-US" b="0" i="0" baseline="0" dirty="0" smtClean="0"/>
              <a:t>However, the data show little to no evidence of this being true.</a:t>
            </a:r>
          </a:p>
          <a:p>
            <a:pPr marL="171450" indent="-171450">
              <a:buFont typeface="Arial" panose="020B0604020202020204" pitchFamily="34" charset="0"/>
              <a:buChar char="•"/>
            </a:pPr>
            <a:r>
              <a:rPr lang="en-US" altLang="en-US" b="0" i="0" dirty="0" smtClean="0"/>
              <a:t>Some poor countries have experienced rapid growth—China, </a:t>
            </a:r>
            <a:r>
              <a:rPr lang="en-US" sz="1200" b="0" i="0" u="none" strike="noStrike" kern="1200" baseline="0" dirty="0" smtClean="0">
                <a:solidFill>
                  <a:schemeClr val="tx1"/>
                </a:solidFill>
                <a:latin typeface="+mn-lt"/>
                <a:ea typeface="MS PGothic" pitchFamily="34" charset="-128"/>
                <a:cs typeface="MS PGothic" pitchFamily="34" charset="-128"/>
              </a:rPr>
              <a:t>South Korea, Singapore, India, Chile—but these are exceptions.</a:t>
            </a:r>
          </a:p>
          <a:p>
            <a:pPr marL="171450" indent="-171450">
              <a:buFont typeface="Arial" panose="020B0604020202020204" pitchFamily="34" charset="0"/>
              <a:buChar char="•"/>
            </a:pPr>
            <a:r>
              <a:rPr lang="en-US" altLang="en-US" b="0" i="0" dirty="0" smtClean="0"/>
              <a:t>During the second</a:t>
            </a:r>
            <a:r>
              <a:rPr lang="en-US" altLang="en-US" b="0" i="0" baseline="0" dirty="0" smtClean="0"/>
              <a:t> half of the twentieth century, most developing countries have continued to stagnate instead of experiencing high growth rates.</a:t>
            </a:r>
          </a:p>
          <a:p>
            <a:pPr marL="171450" indent="-171450">
              <a:buFont typeface="Arial" panose="020B0604020202020204" pitchFamily="34" charset="0"/>
              <a:buChar char="•"/>
            </a:pPr>
            <a:r>
              <a:rPr lang="en-US" altLang="en-US" b="0" i="0" baseline="0" dirty="0" smtClean="0"/>
              <a:t>In addition, most wealthy countries have still experienced strong growth rates, rather than slowing down.</a:t>
            </a:r>
          </a:p>
          <a:p>
            <a:pPr marL="171450" indent="-171450">
              <a:buFont typeface="Arial" panose="020B0604020202020204" pitchFamily="34" charset="0"/>
              <a:buChar char="•"/>
            </a:pPr>
            <a:r>
              <a:rPr lang="en-US" altLang="en-US" b="0" i="0" baseline="0" dirty="0" smtClean="0"/>
              <a:t>Some countries have seen growth slow in recent decades (United States) but not enough to close the gap between the rich and poor countries.</a:t>
            </a:r>
          </a:p>
          <a:p>
            <a:pPr marL="171450" indent="-171450">
              <a:buFont typeface="Arial" panose="020B0604020202020204" pitchFamily="34" charset="0"/>
              <a:buChar char="•"/>
            </a:pPr>
            <a:r>
              <a:rPr lang="en-US" altLang="en-US" b="0" i="0" baseline="0" dirty="0" smtClean="0"/>
              <a:t>In fact, we have seen more evidence of divergence, widening of the gap between the wealthy and poor countries, than convergence.</a:t>
            </a:r>
          </a:p>
          <a:p>
            <a:pPr marL="171450" indent="-171450">
              <a:buFont typeface="Arial" panose="020B0604020202020204" pitchFamily="34" charset="0"/>
              <a:buChar char="•"/>
            </a:pPr>
            <a:endParaRPr lang="en-US" altLang="en-US" b="0" i="0" baseline="0" dirty="0" smtClean="0"/>
          </a:p>
          <a:p>
            <a:pPr marL="0" indent="0">
              <a:buFont typeface="Arial" panose="020B0604020202020204" pitchFamily="34" charset="0"/>
              <a:buNone/>
            </a:pPr>
            <a:r>
              <a:rPr lang="en-US" altLang="en-US" dirty="0" smtClean="0"/>
              <a:t>Obviously, there is something missing in the basic Solow model.</a:t>
            </a:r>
          </a:p>
          <a:p>
            <a:pPr marL="171450" indent="-171450">
              <a:buFont typeface="Arial" panose="020B0604020202020204" pitchFamily="34" charset="0"/>
              <a:buChar char="•"/>
            </a:pPr>
            <a:r>
              <a:rPr lang="en-US" altLang="en-US" dirty="0" smtClean="0"/>
              <a:t>This is clear today, and it was clear in the 1950s.</a:t>
            </a:r>
          </a:p>
          <a:p>
            <a:pPr marL="171450" indent="-171450">
              <a:buFont typeface="Arial" panose="020B0604020202020204" pitchFamily="34" charset="0"/>
              <a:buChar char="•"/>
            </a:pPr>
            <a:r>
              <a:rPr lang="en-US" altLang="en-US" dirty="0" smtClean="0"/>
              <a:t>The Solow model implies faster growth in developing nations, yet economic growth in wealthy nations often outpaces the poor ones. </a:t>
            </a:r>
          </a:p>
          <a:p>
            <a:pPr marL="171450" indent="-171450">
              <a:buFont typeface="Arial" panose="020B0604020202020204" pitchFamily="34" charset="0"/>
              <a:buChar char="•"/>
            </a:pPr>
            <a:r>
              <a:rPr lang="en-US" altLang="en-US" dirty="0" smtClean="0"/>
              <a:t>Looking around the globe, it is clear that growth in developed nations ha</a:t>
            </a:r>
            <a:r>
              <a:rPr lang="en-US" altLang="en-US" baseline="0" dirty="0" smtClean="0"/>
              <a:t>s not stopped.</a:t>
            </a:r>
          </a:p>
          <a:p>
            <a:pPr marL="171450" indent="-171450">
              <a:buFont typeface="Arial" panose="020B0604020202020204" pitchFamily="34" charset="0"/>
              <a:buChar char="•"/>
            </a:pPr>
            <a:r>
              <a:rPr lang="en-US" altLang="ja-JP" baseline="0" dirty="0" smtClean="0"/>
              <a:t>Therefore, economists have reevaluated the model of economic growth, identifying technology as a key determinant.</a:t>
            </a:r>
            <a:endParaRPr lang="en-US" altLang="ja-JP" dirty="0" smtClean="0"/>
          </a:p>
        </p:txBody>
      </p:sp>
    </p:spTree>
    <p:extLst>
      <p:ext uri="{BB962C8B-B14F-4D97-AF65-F5344CB8AC3E}">
        <p14:creationId xmlns:p14="http://schemas.microsoft.com/office/powerpoint/2010/main" val="1202444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 correlation between wealth</a:t>
            </a:r>
            <a:r>
              <a:rPr lang="en-US" altLang="en-US" baseline="0" dirty="0" smtClean="0"/>
              <a:t> and output could lead to misinterpretation of causality.</a:t>
            </a:r>
          </a:p>
          <a:p>
            <a:pPr marL="171450" indent="-171450">
              <a:buFont typeface="Arial" panose="020B0604020202020204" pitchFamily="34" charset="0"/>
              <a:buChar char="•"/>
            </a:pPr>
            <a:r>
              <a:rPr lang="en-US" altLang="en-US" baseline="0" dirty="0" smtClean="0"/>
              <a:t>Perhaps wealth leads to more output or more output leads to greater wealth.</a:t>
            </a:r>
            <a:r>
              <a:rPr lang="en-US" altLang="en-US" dirty="0" smtClean="0"/>
              <a:t> </a:t>
            </a:r>
          </a:p>
          <a:p>
            <a:pPr marL="171450" indent="-171450">
              <a:buFont typeface="Arial" panose="020B0604020202020204" pitchFamily="34" charset="0"/>
              <a:buChar char="•"/>
            </a:pPr>
            <a:r>
              <a:rPr lang="en-US" altLang="en-US" dirty="0" smtClean="0"/>
              <a:t>This</a:t>
            </a:r>
            <a:r>
              <a:rPr lang="en-US" altLang="en-US" baseline="0" dirty="0" smtClean="0"/>
              <a:t> concept is </a:t>
            </a:r>
            <a:r>
              <a:rPr lang="en-US" altLang="en-US" dirty="0" smtClean="0"/>
              <a:t>a little bit beyond the scope of this course but</a:t>
            </a:r>
            <a:r>
              <a:rPr lang="en-US" altLang="en-US" baseline="0" dirty="0" smtClean="0"/>
              <a:t> still worth identifying and discussing.</a:t>
            </a:r>
          </a:p>
          <a:p>
            <a:pPr marL="171450" indent="-171450">
              <a:buFont typeface="Arial" panose="020B0604020202020204" pitchFamily="34" charset="0"/>
              <a:buChar char="•"/>
            </a:pPr>
            <a:r>
              <a:rPr lang="en-US" altLang="en-US" dirty="0" smtClean="0"/>
              <a:t>The</a:t>
            </a:r>
            <a:r>
              <a:rPr lang="en-US" altLang="en-US" baseline="0" dirty="0" smtClean="0"/>
              <a:t> issues with the Solow model motivated economists to develop a more sophisticated version.</a:t>
            </a:r>
          </a:p>
        </p:txBody>
      </p:sp>
    </p:spTree>
    <p:extLst>
      <p:ext uri="{BB962C8B-B14F-4D97-AF65-F5344CB8AC3E}">
        <p14:creationId xmlns:p14="http://schemas.microsoft.com/office/powerpoint/2010/main" val="1467119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C, capital </a:t>
            </a:r>
          </a:p>
          <a:p>
            <a:endParaRPr lang="en-US" altLang="en-US" dirty="0" smtClean="0"/>
          </a:p>
          <a:p>
            <a:pPr marL="0" indent="0">
              <a:buFont typeface="Arial" panose="020B0604020202020204" pitchFamily="34" charset="0"/>
              <a:buNone/>
            </a:pPr>
            <a:r>
              <a:rPr lang="en-US" altLang="en-US" dirty="0" smtClean="0"/>
              <a:t>The original model basically said that for growth to occur, capital investment is necessary.</a:t>
            </a:r>
          </a:p>
          <a:p>
            <a:endParaRPr lang="en-US" altLang="en-US" dirty="0" smtClean="0"/>
          </a:p>
        </p:txBody>
      </p:sp>
    </p:spTree>
    <p:extLst>
      <p:ext uri="{BB962C8B-B14F-4D97-AF65-F5344CB8AC3E}">
        <p14:creationId xmlns:p14="http://schemas.microsoft.com/office/powerpoint/2010/main" val="896266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b="0" i="0" dirty="0" smtClean="0"/>
          </a:p>
          <a:p>
            <a:pPr marL="0" indent="0">
              <a:buFont typeface="Arial" panose="020B0604020202020204" pitchFamily="34" charset="0"/>
              <a:buNone/>
            </a:pPr>
            <a:r>
              <a:rPr lang="en-US" altLang="en-US" b="0" i="0" dirty="0" smtClean="0"/>
              <a:t>Recall</a:t>
            </a:r>
            <a:r>
              <a:rPr lang="en-US" altLang="en-US" b="0" i="0" baseline="0" dirty="0" smtClean="0"/>
              <a:t> that technology </a:t>
            </a:r>
            <a:r>
              <a:rPr lang="en-US" sz="1200" b="0" i="0" u="none" strike="noStrike" kern="1200" baseline="0" dirty="0" smtClean="0">
                <a:solidFill>
                  <a:schemeClr val="tx1"/>
                </a:solidFill>
                <a:latin typeface="+mn-lt"/>
                <a:ea typeface="MS PGothic" pitchFamily="34" charset="-128"/>
                <a:cs typeface="MS PGothic" pitchFamily="34" charset="-128"/>
              </a:rPr>
              <a:t>refers to the knowledge that is available for use in production.</a:t>
            </a:r>
          </a:p>
          <a:p>
            <a:pPr marL="171450" indent="-171450">
              <a:buFont typeface="Arial" panose="020B0604020202020204" pitchFamily="34" charset="0"/>
              <a:buChar char="•"/>
            </a:pPr>
            <a:r>
              <a:rPr lang="en-US" altLang="en-US" sz="1200" b="0" i="0" u="none" strike="noStrike" kern="1200" baseline="0" dirty="0" smtClean="0">
                <a:solidFill>
                  <a:schemeClr val="tx1"/>
                </a:solidFill>
                <a:latin typeface="+mn-lt"/>
                <a:ea typeface="MS PGothic" pitchFamily="34" charset="-128"/>
              </a:rPr>
              <a:t>This version of the Solow model more accurately matches the data because </a:t>
            </a:r>
            <a:r>
              <a:rPr lang="en-US" altLang="en-US" dirty="0" smtClean="0"/>
              <a:t>change in technology means that growth can continue and a zero-growth long-run equilibrium is avoidable.</a:t>
            </a:r>
          </a:p>
          <a:p>
            <a:pPr marL="171450" indent="-171450">
              <a:buFont typeface="Arial" panose="020B0604020202020204" pitchFamily="34" charset="0"/>
              <a:buChar char="•"/>
            </a:pPr>
            <a:r>
              <a:rPr lang="en-US" altLang="en-US" dirty="0" smtClean="0"/>
              <a:t>Graphically, an</a:t>
            </a:r>
            <a:r>
              <a:rPr lang="en-US" altLang="en-US" baseline="0" dirty="0" smtClean="0"/>
              <a:t> increase in technology shifts the MPK curve upward, </a:t>
            </a:r>
            <a:r>
              <a:rPr lang="en-US" altLang="en-US" sz="1200" dirty="0" smtClean="0">
                <a:latin typeface="Arial" panose="020B0604020202020204" pitchFamily="34" charset="0"/>
              </a:rPr>
              <a:t>but it won</a:t>
            </a:r>
            <a:r>
              <a:rPr lang="ja-JP" altLang="en-US" sz="1200" dirty="0" smtClean="0">
                <a:latin typeface="Arial" panose="020B0604020202020204" pitchFamily="34" charset="0"/>
              </a:rPr>
              <a:t>’</a:t>
            </a:r>
            <a:r>
              <a:rPr lang="en-US" altLang="ja-JP" sz="1200" dirty="0" smtClean="0">
                <a:latin typeface="Arial" panose="020B0604020202020204" pitchFamily="34" charset="0"/>
              </a:rPr>
              <a:t>t be a direct parallel shift.</a:t>
            </a:r>
            <a:endParaRPr lang="en-US" altLang="en-US" dirty="0" smtClean="0"/>
          </a:p>
          <a:p>
            <a:endParaRPr lang="en-US" altLang="en-US" dirty="0" smtClean="0"/>
          </a:p>
          <a:p>
            <a:r>
              <a:rPr lang="en-US" altLang="en-US" b="0" i="1" dirty="0" smtClean="0"/>
              <a:t>Regarding the two images:</a:t>
            </a:r>
            <a:r>
              <a:rPr lang="en-US" altLang="en-US" b="0" i="1" baseline="0" dirty="0" smtClean="0"/>
              <a:t> </a:t>
            </a:r>
            <a:r>
              <a:rPr lang="en-US" altLang="en-US" dirty="0" smtClean="0"/>
              <a:t>These two capital units are at different technology levels.</a:t>
            </a:r>
          </a:p>
        </p:txBody>
      </p:sp>
    </p:spTree>
    <p:extLst>
      <p:ext uri="{BB962C8B-B14F-4D97-AF65-F5344CB8AC3E}">
        <p14:creationId xmlns:p14="http://schemas.microsoft.com/office/powerpoint/2010/main" val="1559462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New technology means output is higher for any given level of capital.</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capital, which embeds the new technology, is more productive.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 example, personal computers today are much more productive than personal computers of even ten years ago.</a:t>
            </a:r>
          </a:p>
          <a:p>
            <a:endParaRPr lang="en-US" altLang="en-US" b="1" i="1" dirty="0" smtClean="0"/>
          </a:p>
          <a:p>
            <a:pPr marL="0" indent="0">
              <a:buFont typeface="Arial" panose="020B0604020202020204" pitchFamily="34" charset="0"/>
              <a:buNone/>
            </a:pPr>
            <a:r>
              <a:rPr lang="en-US" altLang="en-US" b="0" i="0" dirty="0" smtClean="0"/>
              <a:t>The new Solow model production function includes</a:t>
            </a:r>
            <a:r>
              <a:rPr lang="en-US" altLang="en-US" b="0" i="0" baseline="0" dirty="0" smtClean="0"/>
              <a:t> </a:t>
            </a:r>
            <a:r>
              <a:rPr lang="en-US" altLang="en-US" b="0" i="0" dirty="0" smtClean="0"/>
              <a:t>a scalar</a:t>
            </a:r>
            <a:r>
              <a:rPr lang="en-US" altLang="en-US" b="0" i="0" baseline="0" dirty="0" smtClean="0"/>
              <a:t> (numerical constant) that allows for technological advancement.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this equation, more technology will increase the value of </a:t>
            </a:r>
            <a:r>
              <a:rPr lang="ja-JP" altLang="en-US" dirty="0" smtClean="0"/>
              <a:t>“</a:t>
            </a:r>
            <a:r>
              <a:rPr lang="en-US" altLang="ja-JP" dirty="0" smtClean="0"/>
              <a:t>A.</a:t>
            </a:r>
            <a:r>
              <a:rPr lang="ja-JP" altLang="en-US" dirty="0" smtClean="0"/>
              <a:t>”</a:t>
            </a:r>
            <a:endParaRPr lang="en-US" altLang="ja-JP" dirty="0" smtClean="0"/>
          </a:p>
          <a:p>
            <a:pPr marL="171450" indent="-171450">
              <a:buFont typeface="Arial" panose="020B0604020202020204" pitchFamily="34" charset="0"/>
              <a:buChar char="•"/>
            </a:pPr>
            <a:r>
              <a:rPr lang="en-US" altLang="en-US" b="0" i="0" dirty="0" smtClean="0"/>
              <a:t>Augmenting</a:t>
            </a:r>
            <a:r>
              <a:rPr lang="en-US" altLang="en-US" b="0" i="0" baseline="0" dirty="0" smtClean="0"/>
              <a:t> the Solow model with A explains continued economic growth.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In the absence of new technology, the economy will eventually reach a zero-growth steady state.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However, with new technology, for any given level of capital, output is higher.</a:t>
            </a:r>
          </a:p>
        </p:txBody>
      </p:sp>
    </p:spTree>
    <p:extLst>
      <p:ext uri="{BB962C8B-B14F-4D97-AF65-F5344CB8AC3E}">
        <p14:creationId xmlns:p14="http://schemas.microsoft.com/office/powerpoint/2010/main" val="1994666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12.6</a:t>
            </a:r>
          </a:p>
          <a:p>
            <a:endParaRPr lang="en-US" altLang="en-US" dirty="0" smtClean="0"/>
          </a:p>
          <a:p>
            <a:pPr>
              <a:lnSpc>
                <a:spcPct val="90000"/>
              </a:lnSpc>
            </a:pPr>
            <a:r>
              <a:rPr lang="en-US" altLang="en-US" sz="1200" b="1" i="1" dirty="0" smtClean="0"/>
              <a:t>Lecture</a:t>
            </a:r>
            <a:r>
              <a:rPr lang="en-US" altLang="en-US" sz="1200" b="1" i="1" baseline="0" dirty="0" smtClean="0"/>
              <a:t> tip: </a:t>
            </a:r>
          </a:p>
          <a:p>
            <a:pPr>
              <a:lnSpc>
                <a:spcPct val="90000"/>
              </a:lnSpc>
            </a:pPr>
            <a:r>
              <a:rPr lang="en-US" altLang="en-US" sz="1200" b="0" i="1" baseline="0" dirty="0" smtClean="0"/>
              <a:t>Click through the slide for each part of the graph to appear.</a:t>
            </a:r>
            <a:endParaRPr lang="en-US" altLang="en-US" sz="1200" b="1" i="1" dirty="0" smtClean="0"/>
          </a:p>
          <a:p>
            <a:endParaRPr lang="en-US" altLang="en-US"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figure on the slide shows an economy</a:t>
            </a:r>
            <a:r>
              <a:rPr lang="ja-JP" altLang="en-US" dirty="0" smtClean="0"/>
              <a:t>’</a:t>
            </a:r>
            <a:r>
              <a:rPr lang="en-US" altLang="ja-JP" dirty="0" smtClean="0"/>
              <a:t>s production function with changes in technology. </a:t>
            </a:r>
          </a:p>
          <a:p>
            <a:pPr marL="171450" indent="-171450">
              <a:buFont typeface="Arial" panose="020B0604020202020204" pitchFamily="34" charset="0"/>
              <a:buChar char="•"/>
            </a:pPr>
            <a:r>
              <a:rPr lang="en-US" altLang="ja-JP" dirty="0" smtClean="0"/>
              <a:t>F</a:t>
            </a:r>
            <a:r>
              <a:rPr lang="en-US" altLang="ja-JP" baseline="-25000" dirty="0" smtClean="0"/>
              <a:t>1</a:t>
            </a:r>
            <a:r>
              <a:rPr lang="en-US" altLang="ja-JP" dirty="0" smtClean="0"/>
              <a:t> is the original</a:t>
            </a:r>
            <a:r>
              <a:rPr lang="en-US" altLang="ja-JP" baseline="0" dirty="0" smtClean="0"/>
              <a:t> production function and F</a:t>
            </a:r>
            <a:r>
              <a:rPr lang="en-US" altLang="ja-JP" baseline="-25000" dirty="0" smtClean="0"/>
              <a:t>2</a:t>
            </a:r>
            <a:r>
              <a:rPr lang="en-US" altLang="ja-JP" baseline="0" dirty="0" smtClean="0"/>
              <a:t> is the production function after a technological advancement.</a:t>
            </a:r>
            <a:endParaRPr lang="en-US" altLang="ja-JP" dirty="0" smtClean="0"/>
          </a:p>
          <a:p>
            <a:pPr marL="171450" indent="-171450">
              <a:buFont typeface="Arial" panose="020B0604020202020204" pitchFamily="34" charset="0"/>
              <a:buChar char="•"/>
            </a:pPr>
            <a:r>
              <a:rPr lang="en-US" altLang="ja-JP" dirty="0" smtClean="0"/>
              <a:t>The</a:t>
            </a:r>
            <a:r>
              <a:rPr lang="en-US" altLang="ja-JP" baseline="0" dirty="0" smtClean="0"/>
              <a:t> </a:t>
            </a:r>
            <a:r>
              <a:rPr lang="en-US" altLang="ja-JP" dirty="0" smtClean="0"/>
              <a:t>slope of the F2 production function is steeper at all points, given that technological advancement means each unit of capital adds more to output than in the past. </a:t>
            </a:r>
          </a:p>
          <a:p>
            <a:pPr marL="171450" indent="-171450">
              <a:buFont typeface="Arial" panose="020B0604020202020204" pitchFamily="34" charset="0"/>
              <a:buChar char="•"/>
            </a:pPr>
            <a:r>
              <a:rPr lang="en-US" altLang="ja-JP" dirty="0" smtClean="0"/>
              <a:t>Recall, the slope of the production function is dictated by the marginal</a:t>
            </a:r>
            <a:r>
              <a:rPr lang="en-US" altLang="ja-JP" baseline="0" dirty="0" smtClean="0"/>
              <a:t> product of capital.</a:t>
            </a:r>
            <a:endParaRPr lang="en-US" altLang="ja-JP" dirty="0" smtClean="0"/>
          </a:p>
          <a:p>
            <a:pPr marL="171450" indent="-171450">
              <a:buFont typeface="Arial" panose="020B0604020202020204" pitchFamily="34" charset="0"/>
              <a:buChar char="•"/>
            </a:pPr>
            <a:r>
              <a:rPr lang="en-US" altLang="ja-JP" dirty="0" smtClean="0"/>
              <a:t>In economic terms, a technological innovation increases the marginal product of each unit of capital.</a:t>
            </a:r>
          </a:p>
          <a:p>
            <a:pPr marL="171450" indent="-171450">
              <a:buFont typeface="Arial" panose="020B0604020202020204" pitchFamily="34" charset="0"/>
              <a:buChar char="•"/>
            </a:pPr>
            <a:r>
              <a:rPr lang="en-US" altLang="ja-JP" dirty="0" smtClean="0"/>
              <a:t>The</a:t>
            </a:r>
            <a:r>
              <a:rPr lang="en-US" altLang="ja-JP" baseline="0" dirty="0" smtClean="0"/>
              <a:t> curve shifts </a:t>
            </a:r>
            <a:r>
              <a:rPr lang="en-US" altLang="ja-JP" dirty="0" smtClean="0"/>
              <a:t>upward, but the shift is not a parallel shift.</a:t>
            </a:r>
          </a:p>
          <a:p>
            <a:pPr marL="171450" indent="-171450">
              <a:buFont typeface="Arial" panose="020B0604020202020204" pitchFamily="34" charset="0"/>
              <a:buChar char="•"/>
            </a:pPr>
            <a:r>
              <a:rPr lang="en-US" altLang="ja-JP" dirty="0" smtClean="0"/>
              <a:t>Increases in technology</a:t>
            </a:r>
            <a:r>
              <a:rPr lang="en-US" altLang="ja-JP" baseline="0" dirty="0" smtClean="0"/>
              <a:t> will lead to sustained economic growth.</a:t>
            </a:r>
            <a:endParaRPr lang="en-US" altLang="ja-JP" dirty="0" smtClean="0"/>
          </a:p>
        </p:txBody>
      </p:sp>
    </p:spTree>
    <p:extLst>
      <p:ext uri="{BB962C8B-B14F-4D97-AF65-F5344CB8AC3E}">
        <p14:creationId xmlns:p14="http://schemas.microsoft.com/office/powerpoint/2010/main" val="2142421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C,</a:t>
            </a:r>
            <a:r>
              <a:rPr lang="en-US" altLang="en-US" baseline="0" dirty="0" smtClean="0"/>
              <a:t> Technology shocks were considered random and exogenous.</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If prices and wages both change at the same rate, nothing changes in real terms. However, they both went up, so that is a nominal (</a:t>
            </a:r>
            <a:r>
              <a:rPr lang="en-US" altLang="en-US" dirty="0" err="1" smtClean="0"/>
              <a:t>nonadjusted</a:t>
            </a:r>
            <a:r>
              <a:rPr lang="en-US" altLang="en-US" dirty="0" smtClean="0"/>
              <a:t>) increase.</a:t>
            </a:r>
          </a:p>
          <a:p>
            <a:pPr marL="171450" indent="-171450">
              <a:buFont typeface="Arial" panose="020B0604020202020204" pitchFamily="34" charset="0"/>
              <a:buChar char="•"/>
            </a:pPr>
            <a:r>
              <a:rPr lang="en-US" altLang="en-US" dirty="0" smtClean="0"/>
              <a:t>Exogenous = occurs from the outside.</a:t>
            </a:r>
          </a:p>
        </p:txBody>
      </p:sp>
    </p:spTree>
    <p:extLst>
      <p:ext uri="{BB962C8B-B14F-4D97-AF65-F5344CB8AC3E}">
        <p14:creationId xmlns:p14="http://schemas.microsoft.com/office/powerpoint/2010/main" val="3004531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“Beyond the Book” Slide</a:t>
            </a:r>
          </a:p>
          <a:p>
            <a:endParaRPr lang="en-US" altLang="en-US" b="1" dirty="0" smtClean="0"/>
          </a:p>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These are variations on the idea that economic progress derives exclusively from resources and technology. </a:t>
            </a:r>
          </a:p>
          <a:p>
            <a:pPr marL="171450" indent="-171450">
              <a:buFont typeface="Arial" panose="020B0604020202020204" pitchFamily="34" charset="0"/>
              <a:buChar char="•"/>
            </a:pPr>
            <a:r>
              <a:rPr lang="en-US" altLang="en-US" sz="1200" dirty="0" smtClean="0">
                <a:latin typeface="Arial" panose="020B0604020202020204" pitchFamily="34" charset="0"/>
              </a:rPr>
              <a:t>When treated like capital,</a:t>
            </a:r>
            <a:r>
              <a:rPr lang="en-US" altLang="en-US" sz="1200" baseline="0" dirty="0" smtClean="0">
                <a:latin typeface="Arial" panose="020B0604020202020204" pitchFamily="34" charset="0"/>
              </a:rPr>
              <a:t> an increase in human capital (education)</a:t>
            </a:r>
            <a:r>
              <a:rPr lang="en-US" altLang="en-US" sz="1200" baseline="0" dirty="0" smtClean="0">
                <a:latin typeface="+mn-lt"/>
              </a:rPr>
              <a:t> has </a:t>
            </a:r>
            <a:r>
              <a:rPr lang="en-US" altLang="en-US" sz="1200" baseline="0" dirty="0" smtClean="0">
                <a:latin typeface="+mn-lt"/>
                <a:ea typeface="ＭＳ Ｐゴシック" charset="0"/>
                <a:cs typeface="ＭＳ Ｐゴシック" charset="0"/>
              </a:rPr>
              <a:t>s</a:t>
            </a:r>
            <a:r>
              <a:rPr lang="en-US" dirty="0" smtClean="0">
                <a:ea typeface="ＭＳ Ｐゴシック" charset="0"/>
                <a:cs typeface="ＭＳ Ｐゴシック" charset="0"/>
              </a:rPr>
              <a:t>imilar effects to technological advances—the</a:t>
            </a:r>
            <a:r>
              <a:rPr lang="en-US" baseline="0" dirty="0" smtClean="0">
                <a:ea typeface="ＭＳ Ｐゴシック" charset="0"/>
                <a:cs typeface="ＭＳ Ｐゴシック" charset="0"/>
              </a:rPr>
              <a:t> production function shifts upward.</a:t>
            </a:r>
          </a:p>
          <a:p>
            <a:pPr marL="171450" indent="-171450">
              <a:buFont typeface="Arial" panose="020B0604020202020204" pitchFamily="34" charset="0"/>
              <a:buChar char="•"/>
            </a:pPr>
            <a:r>
              <a:rPr lang="en-US" baseline="0" dirty="0" smtClean="0">
                <a:ea typeface="ＭＳ Ｐゴシック" charset="0"/>
                <a:cs typeface="ＭＳ Ｐゴシック" charset="0"/>
              </a:rPr>
              <a:t>The larger the population, the larger the value of the denominator and smaller the value of GDP per capita (holding all else constant).</a:t>
            </a:r>
          </a:p>
          <a:p>
            <a:pPr marL="171450" indent="-171450">
              <a:buFont typeface="Arial" panose="020B0604020202020204" pitchFamily="34" charset="0"/>
              <a:buChar char="•"/>
            </a:pPr>
            <a:r>
              <a:rPr lang="en-US" baseline="0" dirty="0" smtClean="0">
                <a:ea typeface="ＭＳ Ｐゴシック" charset="0"/>
                <a:cs typeface="ＭＳ Ｐゴシック" charset="0"/>
              </a:rPr>
              <a:t>The direction of causality between access to health care and GDP growth is difficult to assess.</a:t>
            </a:r>
          </a:p>
          <a:p>
            <a:pPr marL="171450" indent="-171450">
              <a:buFont typeface="Arial" panose="020B0604020202020204" pitchFamily="34" charset="0"/>
              <a:buChar char="•"/>
            </a:pPr>
            <a:r>
              <a:rPr lang="en-US" baseline="0" dirty="0" smtClean="0">
                <a:ea typeface="ＭＳ Ｐゴシック" charset="0"/>
                <a:cs typeface="ＭＳ Ｐゴシック" charset="0"/>
              </a:rPr>
              <a:t>While health care and GDP are correlated, it is less clear whether increases in health care cause higher levels of GDP or vice versa.</a:t>
            </a:r>
            <a:endParaRPr lang="en-US" dirty="0" smtClean="0">
              <a:ea typeface="ＭＳ Ｐゴシック" charset="0"/>
              <a:cs typeface="ＭＳ Ｐゴシック" charset="0"/>
            </a:endParaRPr>
          </a:p>
          <a:p>
            <a:pPr eaLnBrk="1" hangingPunct="1"/>
            <a:endParaRPr lang="en-US" dirty="0" smtClean="0">
              <a:ea typeface="ＭＳ Ｐゴシック" charset="0"/>
              <a:cs typeface="ＭＳ Ｐゴシック" charset="0"/>
            </a:endParaRPr>
          </a:p>
          <a:p>
            <a:r>
              <a:rPr lang="en-US" b="1" i="1" baseline="0" dirty="0" smtClean="0"/>
              <a:t>Lecture tip:</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mn-lt"/>
                <a:ea typeface="MS PGothic" pitchFamily="34" charset="-128"/>
                <a:cs typeface="MS PGothic" pitchFamily="34" charset="-128"/>
              </a:rPr>
              <a:t>Here are some additional resources that p</a:t>
            </a:r>
            <a:r>
              <a:rPr lang="en-US" b="0" i="0" baseline="0" dirty="0" smtClean="0"/>
              <a:t>resent an overview of empirical economic growth, determinants of </a:t>
            </a:r>
            <a:r>
              <a:rPr lang="en-US" sz="1300" b="0" i="0" dirty="0" smtClean="0"/>
              <a:t>country-level economic growth.</a:t>
            </a:r>
            <a:endParaRPr lang="en-US" b="0" i="0" baseline="0" dirty="0" smtClean="0"/>
          </a:p>
          <a:p>
            <a:pPr marL="17145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Levine, Ross, and David </a:t>
            </a:r>
            <a:r>
              <a:rPr lang="en-US" sz="1200" kern="1200" dirty="0" err="1" smtClean="0">
                <a:solidFill>
                  <a:schemeClr val="tx1"/>
                </a:solidFill>
                <a:effectLst/>
                <a:latin typeface="+mn-lt"/>
                <a:ea typeface="MS PGothic" pitchFamily="34" charset="-128"/>
                <a:cs typeface="MS PGothic" pitchFamily="34" charset="-128"/>
              </a:rPr>
              <a:t>Renelt</a:t>
            </a:r>
            <a:r>
              <a:rPr lang="en-US" sz="1200" kern="1200" dirty="0" smtClean="0">
                <a:solidFill>
                  <a:schemeClr val="tx1"/>
                </a:solidFill>
                <a:effectLst/>
                <a:latin typeface="+mn-lt"/>
                <a:ea typeface="MS PGothic" pitchFamily="34" charset="-128"/>
                <a:cs typeface="MS PGothic" pitchFamily="34" charset="-128"/>
              </a:rPr>
              <a:t>. "A sensitivity analysis of cross-country growth regressions." </a:t>
            </a:r>
            <a:r>
              <a:rPr lang="en-US" sz="1200" i="1" kern="1200" dirty="0" smtClean="0">
                <a:solidFill>
                  <a:schemeClr val="tx1"/>
                </a:solidFill>
                <a:effectLst/>
                <a:latin typeface="+mn-lt"/>
                <a:ea typeface="MS PGothic" pitchFamily="34" charset="-128"/>
                <a:cs typeface="MS PGothic" pitchFamily="34" charset="-128"/>
              </a:rPr>
              <a:t>The American Economic Review</a:t>
            </a:r>
            <a:r>
              <a:rPr lang="en-US" sz="1200" kern="1200" dirty="0" smtClean="0">
                <a:solidFill>
                  <a:schemeClr val="tx1"/>
                </a:solidFill>
                <a:effectLst/>
                <a:latin typeface="+mn-lt"/>
                <a:ea typeface="MS PGothic" pitchFamily="34" charset="-128"/>
                <a:cs typeface="MS PGothic" pitchFamily="34" charset="-128"/>
              </a:rPr>
              <a:t> (1992): 942-963.</a:t>
            </a:r>
          </a:p>
          <a:p>
            <a:pPr marL="17145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Mankiw, N. Gregory, David </a:t>
            </a:r>
            <a:r>
              <a:rPr lang="en-US" sz="1200" kern="1200" dirty="0" err="1" smtClean="0">
                <a:solidFill>
                  <a:schemeClr val="tx1"/>
                </a:solidFill>
                <a:effectLst/>
                <a:latin typeface="+mn-lt"/>
                <a:ea typeface="MS PGothic" pitchFamily="34" charset="-128"/>
                <a:cs typeface="MS PGothic" pitchFamily="34" charset="-128"/>
              </a:rPr>
              <a:t>Romer</a:t>
            </a:r>
            <a:r>
              <a:rPr lang="en-US" sz="1200" kern="1200" dirty="0" smtClean="0">
                <a:solidFill>
                  <a:schemeClr val="tx1"/>
                </a:solidFill>
                <a:effectLst/>
                <a:latin typeface="+mn-lt"/>
                <a:ea typeface="MS PGothic" pitchFamily="34" charset="-128"/>
                <a:cs typeface="MS PGothic" pitchFamily="34" charset="-128"/>
              </a:rPr>
              <a:t>, and David Weil. "A Contribution to the Empirics of Economic Growth." </a:t>
            </a:r>
            <a:r>
              <a:rPr lang="en-US" sz="1200" i="1" kern="1200" dirty="0" smtClean="0">
                <a:solidFill>
                  <a:schemeClr val="tx1"/>
                </a:solidFill>
                <a:effectLst/>
                <a:latin typeface="+mn-lt"/>
                <a:ea typeface="MS PGothic" pitchFamily="34" charset="-128"/>
                <a:cs typeface="MS PGothic" pitchFamily="34" charset="-128"/>
              </a:rPr>
              <a:t>The Quarterly Journal of Economics</a:t>
            </a:r>
            <a:r>
              <a:rPr lang="en-US" sz="1200" kern="1200" dirty="0" smtClean="0">
                <a:solidFill>
                  <a:schemeClr val="tx1"/>
                </a:solidFill>
                <a:effectLst/>
                <a:latin typeface="+mn-lt"/>
                <a:ea typeface="MS PGothic" pitchFamily="34" charset="-128"/>
                <a:cs typeface="MS PGothic" pitchFamily="34" charset="-128"/>
              </a:rPr>
              <a:t> (1992).</a:t>
            </a:r>
          </a:p>
          <a:p>
            <a:pPr marL="171450" indent="-171450">
              <a:buFont typeface="Arial" charset="0"/>
              <a:buChar char="•"/>
            </a:pPr>
            <a:r>
              <a:rPr lang="en-US" sz="1300" dirty="0" err="1" smtClean="0"/>
              <a:t>Barro</a:t>
            </a:r>
            <a:r>
              <a:rPr lang="en-US" sz="1300" dirty="0" smtClean="0"/>
              <a:t>, Robert J. "Determinants of economic growth in a panel of countries." </a:t>
            </a:r>
            <a:r>
              <a:rPr lang="en-US" sz="1300" i="1" dirty="0" smtClean="0"/>
              <a:t>Annals of Economics and Finance</a:t>
            </a:r>
            <a:r>
              <a:rPr lang="en-US" sz="1300" dirty="0" smtClean="0"/>
              <a:t> 4 (2003): 231-274.</a:t>
            </a:r>
            <a:endParaRPr lang="en-US" sz="1200" b="1" baseline="0" dirty="0" smtClean="0"/>
          </a:p>
          <a:p>
            <a:pPr marL="171450" indent="-171450">
              <a:buFont typeface="Arial" charset="0"/>
              <a:buChar char="•"/>
            </a:pPr>
            <a:endParaRPr lang="en-US" sz="1200" b="1" baseline="0" dirty="0" smtClean="0"/>
          </a:p>
          <a:p>
            <a:pPr marL="0" indent="0">
              <a:buFont typeface="Arial" charset="0"/>
              <a:buNone/>
            </a:pPr>
            <a:r>
              <a:rPr lang="en-US" b="0" baseline="0" dirty="0" err="1" smtClean="0"/>
              <a:t>Barro</a:t>
            </a:r>
            <a:r>
              <a:rPr lang="en-US" b="0" baseline="0" dirty="0" smtClean="0"/>
              <a:t> (2003) provides a good representation of the literature.</a:t>
            </a:r>
          </a:p>
          <a:p>
            <a:pPr marL="174697" indent="-174697">
              <a:buFont typeface="Arial" panose="020B0604020202020204" pitchFamily="34" charset="0"/>
              <a:buChar char="•"/>
            </a:pPr>
            <a:r>
              <a:rPr lang="en-US" sz="1300" dirty="0" smtClean="0"/>
              <a:t>Explaining long-run variation in growth usually involves omission of variables that affect the short run (such as money).</a:t>
            </a:r>
          </a:p>
          <a:p>
            <a:pPr marL="174697" indent="-174697">
              <a:buFont typeface="Arial" panose="020B0604020202020204" pitchFamily="34" charset="0"/>
              <a:buChar char="•"/>
            </a:pPr>
            <a:r>
              <a:rPr lang="en-US" sz="1300" dirty="0" smtClean="0"/>
              <a:t>Results vary depending on such things as:</a:t>
            </a:r>
          </a:p>
          <a:p>
            <a:pPr marL="640556" lvl="1" indent="-174697">
              <a:buFont typeface="Arial" panose="020B0604020202020204" pitchFamily="34" charset="0"/>
              <a:buChar char="•"/>
            </a:pPr>
            <a:r>
              <a:rPr lang="en-US" sz="1300" dirty="0" smtClean="0"/>
              <a:t>Countries included in the analysis</a:t>
            </a:r>
          </a:p>
          <a:p>
            <a:pPr marL="640556" lvl="1" indent="-174697">
              <a:buFont typeface="Arial" panose="020B0604020202020204" pitchFamily="34" charset="0"/>
              <a:buChar char="•"/>
            </a:pPr>
            <a:r>
              <a:rPr lang="en-US" sz="1300" dirty="0" smtClean="0"/>
              <a:t>Time frame</a:t>
            </a:r>
          </a:p>
          <a:p>
            <a:pPr marL="640556" lvl="1" indent="-174697">
              <a:buFont typeface="Arial" panose="020B0604020202020204" pitchFamily="34" charset="0"/>
              <a:buChar char="•"/>
            </a:pPr>
            <a:r>
              <a:rPr lang="en-US" sz="1300" dirty="0" smtClean="0"/>
              <a:t>Methodology</a:t>
            </a:r>
          </a:p>
          <a:p>
            <a:pPr marL="640556" lvl="1" indent="-174697">
              <a:buFont typeface="Arial" panose="020B0604020202020204" pitchFamily="34" charset="0"/>
              <a:buChar char="•"/>
            </a:pPr>
            <a:r>
              <a:rPr lang="en-US" sz="1300" dirty="0" smtClean="0"/>
              <a:t>Omitted variables</a:t>
            </a:r>
          </a:p>
          <a:p>
            <a:pPr marL="640556" lvl="1" indent="-174697">
              <a:buFont typeface="Arial" panose="020B0604020202020204" pitchFamily="34" charset="0"/>
              <a:buChar char="•"/>
            </a:pPr>
            <a:r>
              <a:rPr lang="en-US" sz="1300" dirty="0" smtClean="0"/>
              <a:t>Variable definitions</a:t>
            </a:r>
          </a:p>
          <a:p>
            <a:pPr marL="640556" lvl="1" indent="-174697">
              <a:buFont typeface="Arial" panose="020B0604020202020204" pitchFamily="34" charset="0"/>
              <a:buChar char="•"/>
            </a:pPr>
            <a:r>
              <a:rPr lang="en-US" sz="1300" dirty="0" smtClean="0"/>
              <a:t>Nonlinearities</a:t>
            </a:r>
          </a:p>
          <a:p>
            <a:pPr marL="174697" indent="-174697">
              <a:buFont typeface="Arial" panose="020B0604020202020204" pitchFamily="34" charset="0"/>
              <a:buChar char="•"/>
            </a:pPr>
            <a:r>
              <a:rPr lang="en-US" b="0" dirty="0" smtClean="0"/>
              <a:t>Some factors that have a significant impact on economic growth:</a:t>
            </a:r>
          </a:p>
          <a:p>
            <a:pPr marL="640556" lvl="1" indent="-174697">
              <a:buFont typeface="Arial" panose="020B0604020202020204" pitchFamily="34" charset="0"/>
              <a:buChar char="•"/>
            </a:pPr>
            <a:r>
              <a:rPr lang="en-US" b="0" dirty="0" smtClean="0"/>
              <a:t>Initial</a:t>
            </a:r>
            <a:r>
              <a:rPr lang="en-US" b="0" baseline="0" dirty="0" smtClean="0"/>
              <a:t> GDP</a:t>
            </a:r>
          </a:p>
          <a:p>
            <a:pPr marL="640556" lvl="1" indent="-174697">
              <a:buFont typeface="Arial" panose="020B0604020202020204" pitchFamily="34" charset="0"/>
              <a:buChar char="•"/>
            </a:pPr>
            <a:r>
              <a:rPr lang="en-US" b="0" baseline="0" dirty="0" smtClean="0"/>
              <a:t>Human capital</a:t>
            </a:r>
          </a:p>
          <a:p>
            <a:pPr marL="640556" lvl="1" indent="-174697">
              <a:buFont typeface="Arial" panose="020B0604020202020204" pitchFamily="34" charset="0"/>
              <a:buChar char="•"/>
            </a:pPr>
            <a:r>
              <a:rPr lang="en-US" b="0" baseline="0" dirty="0" smtClean="0"/>
              <a:t>Life expectancy</a:t>
            </a:r>
          </a:p>
          <a:p>
            <a:pPr marL="640556" lvl="1" indent="-174697">
              <a:buFont typeface="Arial" panose="020B0604020202020204" pitchFamily="34" charset="0"/>
              <a:buChar char="•"/>
            </a:pPr>
            <a:r>
              <a:rPr lang="en-US" b="0" baseline="0" dirty="0" smtClean="0"/>
              <a:t>Fertility</a:t>
            </a:r>
          </a:p>
          <a:p>
            <a:pPr marL="640556" lvl="1" indent="-174697">
              <a:buFont typeface="Arial" panose="020B0604020202020204" pitchFamily="34" charset="0"/>
              <a:buChar char="•"/>
            </a:pPr>
            <a:r>
              <a:rPr lang="en-US" b="0" baseline="0" dirty="0" smtClean="0"/>
              <a:t>Government consumption</a:t>
            </a:r>
          </a:p>
          <a:p>
            <a:pPr marL="640556" lvl="1" indent="-174697">
              <a:buFont typeface="Arial" panose="020B0604020202020204" pitchFamily="34" charset="0"/>
              <a:buChar char="•"/>
            </a:pPr>
            <a:r>
              <a:rPr lang="en-US" b="0" baseline="0" dirty="0" smtClean="0"/>
              <a:t>Rule of law</a:t>
            </a:r>
          </a:p>
          <a:p>
            <a:pPr marL="640556" lvl="1" indent="-174697">
              <a:buFont typeface="Arial" panose="020B0604020202020204" pitchFamily="34" charset="0"/>
              <a:buChar char="•"/>
            </a:pPr>
            <a:r>
              <a:rPr lang="en-US" b="0" baseline="0" dirty="0" smtClean="0"/>
              <a:t>Democracy</a:t>
            </a:r>
          </a:p>
          <a:p>
            <a:pPr marL="640556" lvl="1" indent="-174697">
              <a:buFont typeface="Arial" panose="020B0604020202020204" pitchFamily="34" charset="0"/>
              <a:buChar char="•"/>
            </a:pPr>
            <a:r>
              <a:rPr lang="en-US" b="0" baseline="0" dirty="0" smtClean="0"/>
              <a:t>Openness</a:t>
            </a:r>
          </a:p>
          <a:p>
            <a:pPr marL="640556" lvl="1" indent="-174697">
              <a:buFont typeface="Arial" panose="020B0604020202020204" pitchFamily="34" charset="0"/>
              <a:buChar char="•"/>
            </a:pPr>
            <a:r>
              <a:rPr lang="en-US" b="0" baseline="0" dirty="0" smtClean="0"/>
              <a:t>Terms of trade</a:t>
            </a:r>
          </a:p>
          <a:p>
            <a:pPr marL="640556" lvl="1" indent="-174697">
              <a:buFont typeface="Arial" panose="020B0604020202020204" pitchFamily="34" charset="0"/>
              <a:buChar char="•"/>
            </a:pPr>
            <a:r>
              <a:rPr lang="en-US" b="0" baseline="0" dirty="0" smtClean="0"/>
              <a:t>Investment </a:t>
            </a:r>
          </a:p>
          <a:p>
            <a:pPr marL="640556" lvl="1" indent="-174697">
              <a:buFont typeface="Arial" panose="020B0604020202020204" pitchFamily="34" charset="0"/>
              <a:buChar char="•"/>
            </a:pPr>
            <a:r>
              <a:rPr lang="en-US" b="0" baseline="0" dirty="0" smtClean="0"/>
              <a:t>Inflation</a:t>
            </a:r>
          </a:p>
        </p:txBody>
      </p:sp>
    </p:spTree>
    <p:extLst>
      <p:ext uri="{BB962C8B-B14F-4D97-AF65-F5344CB8AC3E}">
        <p14:creationId xmlns:p14="http://schemas.microsoft.com/office/powerpoint/2010/main" val="357476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charset="0"/>
              <a:buChar char="•"/>
            </a:pPr>
            <a:endParaRPr lang="en-US" altLang="en-US" dirty="0" smtClean="0"/>
          </a:p>
          <a:p>
            <a:pPr marL="0" indent="0">
              <a:buFont typeface="Arial" charset="0"/>
              <a:buNone/>
            </a:pPr>
            <a:r>
              <a:rPr lang="en-US" altLang="en-US" dirty="0" smtClean="0"/>
              <a:t>The assumption basically was that innovation occurred in wealthy nations, but not because of any inherent characteristics.</a:t>
            </a:r>
          </a:p>
          <a:p>
            <a:pPr marL="171450" indent="-171450">
              <a:buFont typeface="Arial" charset="0"/>
              <a:buChar char="•"/>
            </a:pPr>
            <a:r>
              <a:rPr lang="en-US" altLang="en-US" dirty="0" smtClean="0"/>
              <a:t>Similarly, poor nations are poor simply because the random technology shocks happened elsewhere.</a:t>
            </a:r>
          </a:p>
          <a:p>
            <a:pPr marL="171450" marR="0" lvl="2"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sz="2000" dirty="0" smtClean="0">
                <a:latin typeface="Arial" panose="020B0604020202020204" pitchFamily="34" charset="0"/>
              </a:rPr>
              <a:t>Developed nations won the technology lottery.</a:t>
            </a:r>
            <a:endParaRPr lang="en-US" altLang="en-US" dirty="0" smtClean="0"/>
          </a:p>
          <a:p>
            <a:pPr marL="171450" indent="-171450">
              <a:buFont typeface="Arial" charset="0"/>
              <a:buChar char="•"/>
            </a:pPr>
            <a:r>
              <a:rPr lang="en-US" altLang="en-US" dirty="0" smtClean="0"/>
              <a:t>Economic models are developed mathematically, for better or worse,</a:t>
            </a:r>
            <a:r>
              <a:rPr lang="en-US" altLang="en-US" baseline="0" dirty="0" smtClean="0"/>
              <a:t> and need simplifying assumptions in order to be solvable.</a:t>
            </a:r>
            <a:endParaRPr lang="en-US" altLang="en-US" dirty="0" smtClean="0"/>
          </a:p>
          <a:p>
            <a:pPr marL="171450" indent="-171450">
              <a:buFont typeface="Arial" charset="0"/>
              <a:buChar char="•"/>
            </a:pPr>
            <a:r>
              <a:rPr lang="en-US" altLang="en-US" dirty="0" smtClean="0"/>
              <a:t>Models of economic growth must include many interrelated factors and they get complex quickly.</a:t>
            </a:r>
          </a:p>
          <a:p>
            <a:pPr marL="171450" indent="-171450">
              <a:buFont typeface="Arial" charset="0"/>
              <a:buChar char="•"/>
            </a:pPr>
            <a:endParaRPr lang="en-US" altLang="ja-JP" dirty="0" smtClean="0"/>
          </a:p>
          <a:p>
            <a:pPr marL="0" indent="0">
              <a:buFont typeface="Arial" charset="0"/>
              <a:buNone/>
            </a:pPr>
            <a:r>
              <a:rPr lang="ja-JP" altLang="en-US" dirty="0" smtClean="0"/>
              <a:t>“</a:t>
            </a:r>
            <a:r>
              <a:rPr lang="en-US" altLang="ja-JP" dirty="0" smtClean="0"/>
              <a:t>Endogenous</a:t>
            </a:r>
            <a:r>
              <a:rPr lang="ja-JP" altLang="en-US" dirty="0" smtClean="0"/>
              <a:t>”</a:t>
            </a:r>
            <a:r>
              <a:rPr lang="en-US" altLang="ja-JP" dirty="0" smtClean="0"/>
              <a:t> would mean that current economic situations can drive more technology growth to occur.</a:t>
            </a:r>
          </a:p>
          <a:p>
            <a:pPr marL="171450" indent="-171450">
              <a:buFont typeface="Arial" charset="0"/>
              <a:buChar char="•"/>
            </a:pPr>
            <a:r>
              <a:rPr lang="en-US" altLang="ja-JP" dirty="0" smtClean="0"/>
              <a:t>If people have an incentive to make life better, they</a:t>
            </a:r>
            <a:r>
              <a:rPr lang="en-US" altLang="ja-JP" baseline="0" dirty="0" smtClean="0"/>
              <a:t> will</a:t>
            </a:r>
            <a:r>
              <a:rPr lang="en-US" altLang="ja-JP" dirty="0" smtClean="0"/>
              <a:t> try harder for new innovations.</a:t>
            </a:r>
            <a:endParaRPr lang="en-US" altLang="en-US" dirty="0" smtClean="0"/>
          </a:p>
        </p:txBody>
      </p:sp>
    </p:spTree>
    <p:extLst>
      <p:ext uri="{BB962C8B-B14F-4D97-AF65-F5344CB8AC3E}">
        <p14:creationId xmlns:p14="http://schemas.microsoft.com/office/powerpoint/2010/main" val="159923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1934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sz="1400" b="1" i="1" dirty="0" smtClean="0"/>
              <a:t>Lecture</a:t>
            </a:r>
            <a:r>
              <a:rPr lang="en-US" sz="1400" b="1" i="1" baseline="0" dirty="0" smtClean="0"/>
              <a:t> notes:</a:t>
            </a:r>
          </a:p>
          <a:p>
            <a:pPr marL="0" indent="0">
              <a:buFont typeface="Arial" charset="0"/>
              <a:buNone/>
            </a:pPr>
            <a:endParaRPr lang="en-US" sz="1400" b="1" i="1" dirty="0" smtClean="0"/>
          </a:p>
          <a:p>
            <a:pPr marL="0" indent="0">
              <a:buFont typeface="Arial" charset="0"/>
              <a:buNone/>
            </a:pPr>
            <a:r>
              <a:rPr lang="en-US" sz="1400" dirty="0" smtClean="0"/>
              <a:t>In 1964,</a:t>
            </a:r>
            <a:r>
              <a:rPr lang="en-US" sz="1400" baseline="0" dirty="0" smtClean="0"/>
              <a:t> the United States, Great Britain, and the World Bank funded building of the </a:t>
            </a:r>
            <a:r>
              <a:rPr lang="en-US" sz="1400" dirty="0" err="1" smtClean="0"/>
              <a:t>Akosombo</a:t>
            </a:r>
            <a:r>
              <a:rPr lang="en-US" sz="1400" dirty="0" smtClean="0"/>
              <a:t> Dam in Ghana.</a:t>
            </a:r>
          </a:p>
          <a:p>
            <a:pPr marL="171450" indent="-171450">
              <a:buFont typeface="Arial" charset="0"/>
              <a:buChar char="•"/>
            </a:pPr>
            <a:r>
              <a:rPr lang="en-US" sz="1400" dirty="0" smtClean="0"/>
              <a:t>The purpose of the additional</a:t>
            </a:r>
            <a:r>
              <a:rPr lang="en-US" sz="1400" baseline="0" dirty="0" smtClean="0"/>
              <a:t> infrastructure was to create hydroelectric power and a lake that could provide water transportation and development of a fishing industry.</a:t>
            </a:r>
            <a:endParaRPr lang="en-US" sz="1400" dirty="0" smtClean="0"/>
          </a:p>
          <a:p>
            <a:pPr marL="171450" indent="-171450">
              <a:buFont typeface="Arial" charset="0"/>
              <a:buChar char="•"/>
            </a:pPr>
            <a:r>
              <a:rPr lang="en-US" sz="1400" dirty="0" smtClean="0"/>
              <a:t>In addition,</a:t>
            </a:r>
            <a:r>
              <a:rPr lang="en-US" sz="1400" baseline="0" dirty="0" smtClean="0"/>
              <a:t> aid was sent to developing nations in order to increase capital expenditures (such as highways, bridges, and modern ports).</a:t>
            </a:r>
          </a:p>
          <a:p>
            <a:pPr marL="171450" indent="-171450">
              <a:buFont typeface="Arial" charset="0"/>
              <a:buChar char="•"/>
            </a:pPr>
            <a:r>
              <a:rPr lang="en-US" sz="1400" dirty="0" smtClean="0"/>
              <a:t>Unfortunately, these efforts</a:t>
            </a:r>
            <a:r>
              <a:rPr lang="en-US" sz="1400" baseline="0" dirty="0" smtClean="0"/>
              <a:t> were largely unsuccessful at promoting economic growth.</a:t>
            </a:r>
            <a:endParaRPr lang="en-US" sz="1400" dirty="0" smtClean="0"/>
          </a:p>
          <a:p>
            <a:pPr marL="171450" indent="-171450">
              <a:buFont typeface="Arial" charset="0"/>
              <a:buChar char="•"/>
            </a:pPr>
            <a:r>
              <a:rPr lang="en-US" sz="1400" dirty="0" smtClean="0"/>
              <a:t>For instance, almost fifty years after the dam was completed in Ghana, the</a:t>
            </a:r>
            <a:r>
              <a:rPr lang="en-US" sz="1400" baseline="0" dirty="0" smtClean="0"/>
              <a:t> average income level rose by only $300 per person.</a:t>
            </a:r>
          </a:p>
          <a:p>
            <a:pPr marL="171450" indent="-171450">
              <a:buFont typeface="Arial" charset="0"/>
              <a:buChar char="•"/>
            </a:pPr>
            <a:endParaRPr lang="en-US" sz="1400" dirty="0" smtClean="0"/>
          </a:p>
          <a:p>
            <a:pPr marL="0" indent="0">
              <a:buFont typeface="Arial" charset="0"/>
              <a:buNone/>
            </a:pPr>
            <a:r>
              <a:rPr lang="en-US" sz="1400" dirty="0" smtClean="0"/>
              <a:t>Similar</a:t>
            </a:r>
            <a:r>
              <a:rPr lang="en-US" sz="1400" baseline="0" dirty="0" smtClean="0"/>
              <a:t> situations occurred in countries such as </a:t>
            </a:r>
            <a:r>
              <a:rPr lang="en-US" sz="1400" dirty="0" smtClean="0"/>
              <a:t>Zimbabwe, Liberia, Nicaragua, and Haiti.</a:t>
            </a:r>
          </a:p>
          <a:p>
            <a:pPr marL="171450" indent="-171450">
              <a:buFont typeface="Arial" charset="0"/>
              <a:buChar char="•"/>
            </a:pPr>
            <a:r>
              <a:rPr lang="en-US" sz="1400" dirty="0" smtClean="0"/>
              <a:t>These</a:t>
            </a:r>
            <a:r>
              <a:rPr lang="en-US" sz="1400" baseline="0" dirty="0" smtClean="0"/>
              <a:t> countries have similar levels of GDP per capita today as in 1960, despite billions of dollars of aid.</a:t>
            </a:r>
            <a:endParaRPr lang="en-US" sz="1400" dirty="0" smtClean="0"/>
          </a:p>
          <a:p>
            <a:pPr marL="171450" indent="-171450">
              <a:buFont typeface="Arial" charset="0"/>
              <a:buChar char="•"/>
            </a:pPr>
            <a:r>
              <a:rPr lang="en-US" sz="1400" dirty="0" smtClean="0"/>
              <a:t>In contrast,</a:t>
            </a:r>
            <a:r>
              <a:rPr lang="en-US" sz="1400" baseline="0" dirty="0" smtClean="0"/>
              <a:t> some countries have received virtually no aid and yet have grown rapidly (for instance, </a:t>
            </a:r>
            <a:r>
              <a:rPr lang="en-US" sz="1400" dirty="0" smtClean="0"/>
              <a:t>Taiwan, Chile, China, and India).</a:t>
            </a:r>
          </a:p>
          <a:p>
            <a:pPr marL="171450" indent="-171450">
              <a:buFont typeface="Arial" charset="0"/>
              <a:buChar char="•"/>
            </a:pPr>
            <a:endParaRPr lang="en-US" sz="1400"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sz="1400" dirty="0" smtClean="0"/>
              <a:t>The Solow model seems theoretically airtight.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400" dirty="0" smtClean="0"/>
              <a:t>Yet, direct application in the real world leads to woefully inadequate results.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400" dirty="0" smtClean="0"/>
              <a:t>Why are so many nations, after the guiding and direction of growth economics, still so poor?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400" dirty="0" smtClean="0"/>
              <a:t>Modern growth theory aims to answer this question.</a:t>
            </a:r>
            <a:endParaRPr lang="en-US" altLang="en-US" sz="2400" dirty="0" smtClean="0">
              <a:latin typeface="Arial" panose="020B0604020202020204" pitchFamily="34" charset="0"/>
            </a:endParaRPr>
          </a:p>
        </p:txBody>
      </p:sp>
    </p:spTree>
    <p:extLst>
      <p:ext uri="{BB962C8B-B14F-4D97-AF65-F5344CB8AC3E}">
        <p14:creationId xmlns:p14="http://schemas.microsoft.com/office/powerpoint/2010/main" val="472328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Lecture</a:t>
            </a:r>
            <a:r>
              <a:rPr lang="en-US" altLang="en-US" b="1" i="1" baseline="0" dirty="0" smtClean="0">
                <a:latin typeface="Helvetica Neue" charset="0"/>
                <a:cs typeface="Arial" panose="020B0604020202020204" pitchFamily="34" charset="0"/>
              </a:rPr>
              <a:t> notes:</a:t>
            </a:r>
          </a:p>
          <a:p>
            <a:pPr marL="171450" indent="-171450">
              <a:buFont typeface="Arial" charset="0"/>
              <a:buChar char="•"/>
            </a:pPr>
            <a:r>
              <a:rPr lang="en-US" altLang="en-US" b="0" i="0" baseline="0" dirty="0" smtClean="0">
                <a:latin typeface="Helvetica Neue" charset="0"/>
                <a:cs typeface="Arial" panose="020B0604020202020204" pitchFamily="34" charset="0"/>
              </a:rPr>
              <a:t>The Solow model was initially developed in 1956 and was applied consistently to countries in Africa.</a:t>
            </a:r>
          </a:p>
          <a:p>
            <a:pPr marL="171450" indent="-171450">
              <a:buFont typeface="Arial" charset="0"/>
              <a:buChar char="•"/>
            </a:pPr>
            <a:r>
              <a:rPr lang="en-US" altLang="en-US" b="0" i="0" baseline="0" dirty="0" smtClean="0">
                <a:latin typeface="Helvetica Neue" charset="0"/>
                <a:cs typeface="Arial" panose="020B0604020202020204" pitchFamily="34" charset="0"/>
              </a:rPr>
              <a:t>Newly independent nations provided an opportunity to apply the findings of the Solow model.</a:t>
            </a:r>
          </a:p>
          <a:p>
            <a:pPr marL="171450" indent="-171450">
              <a:buFont typeface="Arial" charset="0"/>
              <a:buChar char="•"/>
            </a:pPr>
            <a:r>
              <a:rPr lang="en-US" altLang="en-US" b="0" i="0" baseline="0" dirty="0" smtClean="0">
                <a:latin typeface="Helvetica Neue" charset="0"/>
                <a:cs typeface="Arial" panose="020B0604020202020204" pitchFamily="34" charset="0"/>
              </a:rPr>
              <a:t>Over fifty years later, it is evident that many of the policies </a:t>
            </a:r>
            <a:r>
              <a:rPr lang="en-US" sz="1200" dirty="0" smtClean="0"/>
              <a:t>failed across the continent</a:t>
            </a:r>
          </a:p>
          <a:p>
            <a:pPr marL="171450" indent="-171450">
              <a:buFont typeface="Arial" charset="0"/>
              <a:buChar char="•"/>
            </a:pPr>
            <a:r>
              <a:rPr lang="en-US" sz="1200" dirty="0" smtClean="0"/>
              <a:t>Most African nations are no better off today compared</a:t>
            </a:r>
            <a:r>
              <a:rPr lang="en-US" sz="1200" baseline="0" dirty="0" smtClean="0"/>
              <a:t> to the 1950s, despite the fact that the developed world has experienced significant economic growth.</a:t>
            </a:r>
            <a:endParaRPr lang="en-US" sz="1200" dirty="0" smtClean="0"/>
          </a:p>
          <a:p>
            <a:pPr marL="171450" indent="-171450">
              <a:buFont typeface="Arial" charset="0"/>
              <a:buChar char="•"/>
            </a:pPr>
            <a:r>
              <a:rPr lang="en-US" sz="1200" dirty="0" smtClean="0"/>
              <a:t>These empirical observations caused economists</a:t>
            </a:r>
            <a:r>
              <a:rPr lang="en-US" sz="1200" baseline="0" dirty="0" smtClean="0"/>
              <a:t> to reexamine growth theory in the late twentieth century.</a:t>
            </a:r>
            <a:endParaRPr lang="en-US" sz="1200" dirty="0" smtClean="0"/>
          </a:p>
        </p:txBody>
      </p:sp>
    </p:spTree>
    <p:extLst>
      <p:ext uri="{BB962C8B-B14F-4D97-AF65-F5344CB8AC3E}">
        <p14:creationId xmlns:p14="http://schemas.microsoft.com/office/powerpoint/2010/main" val="105333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”Beyond the Book” Slide</a:t>
            </a:r>
          </a:p>
        </p:txBody>
      </p:sp>
    </p:spTree>
    <p:extLst>
      <p:ext uri="{BB962C8B-B14F-4D97-AF65-F5344CB8AC3E}">
        <p14:creationId xmlns:p14="http://schemas.microsoft.com/office/powerpoint/2010/main" val="593478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”Beyond the Book” Slide</a:t>
            </a:r>
          </a:p>
          <a:p>
            <a:endParaRPr lang="en-US" altLang="en-US" b="1" dirty="0" smtClean="0"/>
          </a:p>
          <a:p>
            <a:r>
              <a:rPr lang="en-US" altLang="en-US" b="1" i="1" dirty="0" smtClean="0"/>
              <a:t>Lecture notes:</a:t>
            </a:r>
          </a:p>
          <a:p>
            <a:pPr marL="0" indent="0">
              <a:buFont typeface="Arial" charset="0"/>
              <a:buNone/>
            </a:pPr>
            <a:endParaRPr lang="en-US" altLang="en-US" b="0" i="0" dirty="0" smtClean="0"/>
          </a:p>
          <a:p>
            <a:pPr marL="0" indent="0">
              <a:buFont typeface="Arial" charset="0"/>
              <a:buNone/>
            </a:pPr>
            <a:r>
              <a:rPr lang="en-US" altLang="en-US" b="0" i="0" dirty="0" smtClean="0"/>
              <a:t>Modern</a:t>
            </a:r>
            <a:r>
              <a:rPr lang="en-US" altLang="en-US" b="0" i="0" baseline="0" dirty="0" smtClean="0"/>
              <a:t> economic growth theory focuses on particular reasons that some nations experience technological advancement while others do not.</a:t>
            </a:r>
          </a:p>
          <a:p>
            <a:pPr marL="171450" indent="-171450">
              <a:buFont typeface="Arial" charset="0"/>
              <a:buChar char="•"/>
            </a:pPr>
            <a:r>
              <a:rPr lang="en-US" altLang="en-US" b="0" i="0" baseline="0" dirty="0" smtClean="0"/>
              <a:t>Growth is sustained through technological innovation that occurs endogenously, driven by factors inside the economy.</a:t>
            </a:r>
          </a:p>
          <a:p>
            <a:pPr marL="171450" indent="-171450">
              <a:buFont typeface="Arial" charset="0"/>
              <a:buChar char="•"/>
            </a:pPr>
            <a:r>
              <a:rPr lang="en-US" altLang="en-US" b="0" i="0" baseline="0" dirty="0" smtClean="0"/>
              <a:t>Technological innovations no longer occur randomly (exogenously).</a:t>
            </a:r>
            <a:endParaRPr lang="en-US" altLang="en-US" b="0" i="0" dirty="0" smtClean="0"/>
          </a:p>
          <a:p>
            <a:endParaRPr lang="en-US" altLang="en-US" b="1" i="1" dirty="0" smtClean="0"/>
          </a:p>
          <a:p>
            <a:pPr marL="0" indent="0">
              <a:buFont typeface="Arial" charset="0"/>
              <a:buNone/>
            </a:pPr>
            <a:r>
              <a:rPr lang="en-US" altLang="en-US" dirty="0" smtClean="0"/>
              <a:t>Robert Lucas is a Nobel Prize-winning macroeconomist.</a:t>
            </a:r>
          </a:p>
          <a:p>
            <a:pPr marL="171450" indent="-171450">
              <a:buFont typeface="Arial" charset="0"/>
              <a:buChar char="•"/>
            </a:pPr>
            <a:r>
              <a:rPr lang="en-US" altLang="en-US" dirty="0" smtClean="0"/>
              <a:t>Here is why it matters for policy: if technological change is based on pure randomness, there</a:t>
            </a:r>
            <a:r>
              <a:rPr lang="ja-JP" altLang="en-US" dirty="0" smtClean="0"/>
              <a:t>’</a:t>
            </a:r>
            <a:r>
              <a:rPr lang="en-US" altLang="ja-JP" dirty="0" smtClean="0"/>
              <a:t>s not much we can do to encourage natural growth.</a:t>
            </a:r>
          </a:p>
          <a:p>
            <a:pPr marL="171450" indent="-171450">
              <a:buFont typeface="Arial" charset="0"/>
              <a:buChar char="•"/>
            </a:pPr>
            <a:r>
              <a:rPr lang="en-US" altLang="ja-JP" dirty="0" smtClean="0"/>
              <a:t>On the other hand, if technological change is caused by factors inside the economy (endogenous), we can influence growth by trying to change the economy so it fosters technological advances.</a:t>
            </a:r>
            <a:endParaRPr lang="en-US" altLang="en-US" dirty="0" smtClean="0"/>
          </a:p>
        </p:txBody>
      </p:sp>
    </p:spTree>
    <p:extLst>
      <p:ext uri="{BB962C8B-B14F-4D97-AF65-F5344CB8AC3E}">
        <p14:creationId xmlns:p14="http://schemas.microsoft.com/office/powerpoint/2010/main" val="786967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 Media” Slide</a:t>
            </a: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endParaRPr lang="en-US" altLang="en-US" dirty="0" smtClean="0"/>
          </a:p>
          <a:p>
            <a:pPr marL="0" indent="0">
              <a:buFont typeface="Arial" charset="0"/>
              <a:buNone/>
            </a:pPr>
            <a:r>
              <a:rPr lang="en-US" altLang="en-US" i="1" dirty="0" smtClean="0"/>
              <a:t>The clip mentioned on the slide can be found in the Interactive Instructor’s Guide. Access the direct link by clicking the icon in the PowerPoint above.</a:t>
            </a:r>
            <a:endParaRPr lang="en-US" altLang="en-US" b="1" i="1" dirty="0" smtClean="0"/>
          </a:p>
          <a:p>
            <a:pPr marL="0" indent="0">
              <a:buFont typeface="Arial" charset="0"/>
              <a:buNone/>
            </a:pPr>
            <a:endParaRPr lang="en-US" altLang="en-US" b="1" i="1" dirty="0" smtClean="0"/>
          </a:p>
          <a:p>
            <a:pPr marL="0" indent="0">
              <a:buFont typeface="Arial" charset="0"/>
              <a:buNone/>
            </a:pPr>
            <a:r>
              <a:rPr lang="en-US" altLang="en-US" dirty="0" smtClean="0"/>
              <a:t>Note: This is a long video. You may want to </a:t>
            </a:r>
            <a:r>
              <a:rPr lang="ja-JP" altLang="en-US" dirty="0" smtClean="0"/>
              <a:t>“</a:t>
            </a:r>
            <a:r>
              <a:rPr lang="en-US" altLang="ja-JP" dirty="0" smtClean="0"/>
              <a:t>time stamp</a:t>
            </a:r>
            <a:r>
              <a:rPr lang="ja-JP" altLang="en-US" dirty="0" smtClean="0"/>
              <a:t>”</a:t>
            </a:r>
            <a:r>
              <a:rPr lang="en-US" altLang="ja-JP" dirty="0" smtClean="0"/>
              <a:t> some clips to figure out what parts you want the students to view.</a:t>
            </a:r>
          </a:p>
        </p:txBody>
      </p:sp>
      <p:sp>
        <p:nvSpPr>
          <p:cNvPr id="78851"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608DC0B-2768-4308-A548-D29DD6846BDC}" type="slidenum">
              <a:rPr lang="en-US" altLang="en-US" sz="1800">
                <a:latin typeface="Arial" panose="020B0604020202020204" pitchFamily="34" charset="0"/>
                <a:cs typeface="Arial" panose="020B0604020202020204" pitchFamily="34" charset="0"/>
              </a:rPr>
              <a:pPr eaLnBrk="1" hangingPunct="1"/>
              <a:t>34</a:t>
            </a:fld>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29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A,</a:t>
            </a:r>
            <a:r>
              <a:rPr lang="en-US" altLang="en-US" baseline="0" dirty="0" smtClean="0"/>
              <a:t> Technology change is endogenous and depends on factors that currently exist in the economy.</a:t>
            </a:r>
            <a:endParaRPr lang="en-US" altLang="en-US" dirty="0" smtClean="0"/>
          </a:p>
          <a:p>
            <a:endParaRPr lang="en-US" altLang="en-US" dirty="0" smtClean="0"/>
          </a:p>
          <a:p>
            <a:pPr marL="171450" indent="-171450">
              <a:buFont typeface="Arial" charset="0"/>
              <a:buChar char="•"/>
            </a:pPr>
            <a:r>
              <a:rPr lang="en-US" altLang="en-US" dirty="0" smtClean="0"/>
              <a:t>Modern growth theory realizes that institutions have an effect on how technological progress and innovation occur.</a:t>
            </a:r>
          </a:p>
          <a:p>
            <a:pPr marL="171450" indent="-171450">
              <a:buFont typeface="Arial" charset="0"/>
              <a:buChar char="•"/>
            </a:pPr>
            <a:r>
              <a:rPr lang="en-US" altLang="en-US" dirty="0" smtClean="0"/>
              <a:t>Thus, technology is now endogenous, meaning it depends on the current state of an economy.</a:t>
            </a:r>
          </a:p>
        </p:txBody>
      </p:sp>
    </p:spTree>
    <p:extLst>
      <p:ext uri="{BB962C8B-B14F-4D97-AF65-F5344CB8AC3E}">
        <p14:creationId xmlns:p14="http://schemas.microsoft.com/office/powerpoint/2010/main" val="2903600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charset="0"/>
              <a:buChar char="•"/>
            </a:pPr>
            <a:r>
              <a:rPr lang="en-US" altLang="en-US" dirty="0" smtClean="0"/>
              <a:t>Proper institutions can create the incentive for growth.</a:t>
            </a:r>
          </a:p>
          <a:p>
            <a:pPr marL="171450" indent="-171450">
              <a:buFont typeface="Arial" charset="0"/>
              <a:buChar char="•"/>
            </a:pPr>
            <a:r>
              <a:rPr lang="en-US" altLang="en-US" dirty="0" smtClean="0"/>
              <a:t>Institutions can be formal or</a:t>
            </a:r>
            <a:r>
              <a:rPr lang="en-US" altLang="en-US" baseline="0" dirty="0" smtClean="0"/>
              <a:t> informal; dictate the production environment; and help determine the </a:t>
            </a:r>
            <a:r>
              <a:rPr lang="en-US" dirty="0" smtClean="0"/>
              <a:t>costs and benefits of production.</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Different institutions can create different incentives for individuals and change their behavior, which can promote or hinder growth.</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Broadly defined, we could have good institutions and bad institutions. </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dirty="0" smtClean="0"/>
              <a:t>These</a:t>
            </a:r>
            <a:r>
              <a:rPr lang="en-US" altLang="ja-JP" baseline="0" dirty="0" smtClean="0"/>
              <a:t> were discussed </a:t>
            </a:r>
            <a:r>
              <a:rPr lang="en-US" altLang="ja-JP" dirty="0" smtClean="0"/>
              <a:t>in the previous chapter at length.</a:t>
            </a:r>
          </a:p>
        </p:txBody>
      </p:sp>
    </p:spTree>
    <p:extLst>
      <p:ext uri="{BB962C8B-B14F-4D97-AF65-F5344CB8AC3E}">
        <p14:creationId xmlns:p14="http://schemas.microsoft.com/office/powerpoint/2010/main" val="943580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dirty="0" smtClean="0"/>
              <a:t>Modern growth theory augments the traditional Solow model. </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dirty="0" smtClean="0"/>
              <a:t>The aggregate production</a:t>
            </a:r>
            <a:r>
              <a:rPr lang="en-US" baseline="0" dirty="0" smtClean="0"/>
              <a:t> function is still the foundation of all growth theory.</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Note the change in the production function. </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We</a:t>
            </a:r>
            <a:r>
              <a:rPr lang="en-US" altLang="en-US" baseline="0" dirty="0" smtClean="0"/>
              <a:t> ha</a:t>
            </a:r>
            <a:r>
              <a:rPr lang="en-US" altLang="ja-JP" dirty="0" smtClean="0"/>
              <a:t>ve added a fourth variable, laying the foundation for endogenous growth.</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dirty="0" smtClean="0"/>
              <a:t>Many</a:t>
            </a:r>
            <a:r>
              <a:rPr lang="en-US" altLang="ja-JP" baseline="0" dirty="0" smtClean="0"/>
              <a:t> economists have started to recognize the role of strong institutions in growth.</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baseline="0" dirty="0" smtClean="0"/>
              <a:t>Institutions provide incentives for new technology and growth to emerge.</a:t>
            </a:r>
          </a:p>
        </p:txBody>
      </p:sp>
    </p:spTree>
    <p:extLst>
      <p:ext uri="{BB962C8B-B14F-4D97-AF65-F5344CB8AC3E}">
        <p14:creationId xmlns:p14="http://schemas.microsoft.com/office/powerpoint/2010/main" val="295907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Lecture tip:</a:t>
            </a:r>
            <a:r>
              <a:rPr lang="en-US" b="1" i="1" baseline="0" dirty="0" smtClean="0"/>
              <a:t> </a:t>
            </a:r>
            <a:r>
              <a:rPr lang="en-US" b="0" i="0" baseline="0" dirty="0" smtClean="0"/>
              <a:t>The table on this slide, t</a:t>
            </a:r>
            <a:r>
              <a:rPr lang="en-US" dirty="0" smtClean="0"/>
              <a:t>able 12.2, lists the institutions that are important for growth.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endParaRPr lang="en-US" dirty="0" smtClean="0"/>
          </a:p>
        </p:txBody>
      </p:sp>
    </p:spTree>
    <p:extLst>
      <p:ext uri="{BB962C8B-B14F-4D97-AF65-F5344CB8AC3E}">
        <p14:creationId xmlns:p14="http://schemas.microsoft.com/office/powerpoint/2010/main" val="1730247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charset="0"/>
              <a:buChar char="•"/>
            </a:pPr>
            <a:endParaRPr lang="en-US" altLang="en-US" b="0" dirty="0" smtClean="0"/>
          </a:p>
          <a:p>
            <a:pPr marL="0" indent="0">
              <a:buFont typeface="Arial" charset="0"/>
              <a:buNone/>
            </a:pPr>
            <a:r>
              <a:rPr lang="en-US" altLang="en-US" b="0" dirty="0" smtClean="0"/>
              <a:t>How do institutions affect production decisions?</a:t>
            </a:r>
          </a:p>
          <a:p>
            <a:pPr marL="171450" indent="-171450">
              <a:buFont typeface="Arial" charset="0"/>
              <a:buChar char="•"/>
            </a:pPr>
            <a:r>
              <a:rPr lang="en-US" altLang="en-US" b="0" dirty="0" smtClean="0"/>
              <a:t>Investment</a:t>
            </a:r>
            <a:r>
              <a:rPr lang="en-US" altLang="en-US" b="0" baseline="0" dirty="0" smtClean="0"/>
              <a:t> occurs if the expected payoffs are greater than the costs.</a:t>
            </a:r>
          </a:p>
          <a:p>
            <a:pPr marL="171450" indent="-171450">
              <a:buFont typeface="Arial" charset="0"/>
              <a:buChar char="•"/>
            </a:pPr>
            <a:r>
              <a:rPr lang="en-US" altLang="en-US" b="0" baseline="0" dirty="0" smtClean="0"/>
              <a:t>Payoffs for production occur with a time lag, the value of which depends on the type of output produced, while costs are usually paid up front.</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dirty="0" smtClean="0"/>
              <a:t>Because of the delay and the resources required, firms need to believe that the sacrifice, patience, and effort will offer a real payoff in the future.</a:t>
            </a:r>
            <a:endParaRPr lang="en-US" altLang="en-US" b="0" dirty="0" smtClean="0"/>
          </a:p>
          <a:p>
            <a:endParaRPr lang="en-US" altLang="en-US" dirty="0" smtClean="0"/>
          </a:p>
          <a:p>
            <a:r>
              <a:rPr lang="en-US" altLang="en-US" b="0" i="1" dirty="0" smtClean="0"/>
              <a:t>Regarding the image of the</a:t>
            </a:r>
            <a:r>
              <a:rPr lang="en-US" altLang="en-US" b="0" i="1" baseline="0" dirty="0" smtClean="0"/>
              <a:t> sprouted seed:</a:t>
            </a:r>
            <a:endParaRPr lang="en-US" altLang="en-US" b="0" dirty="0" smtClean="0"/>
          </a:p>
          <a:p>
            <a:pPr marL="171450" indent="-171450">
              <a:buFont typeface="Arial" charset="0"/>
              <a:buChar char="•"/>
            </a:pPr>
            <a:r>
              <a:rPr lang="en-US" altLang="en-US" dirty="0" smtClean="0"/>
              <a:t>This</a:t>
            </a:r>
            <a:r>
              <a:rPr lang="en-US" altLang="en-US" baseline="0" dirty="0" smtClean="0"/>
              <a:t> is a</a:t>
            </a:r>
            <a:r>
              <a:rPr lang="en-US" altLang="en-US" dirty="0" smtClean="0"/>
              <a:t> representation of a time lag.</a:t>
            </a:r>
          </a:p>
          <a:p>
            <a:pPr marL="171450" indent="-171450">
              <a:buFont typeface="Arial" charset="0"/>
              <a:buChar char="•"/>
            </a:pPr>
            <a:r>
              <a:rPr lang="en-US" altLang="en-US" dirty="0" smtClean="0"/>
              <a:t>Often, payoffs from today</a:t>
            </a:r>
            <a:r>
              <a:rPr lang="ja-JP" altLang="en-US" dirty="0" smtClean="0"/>
              <a:t>’</a:t>
            </a:r>
            <a:r>
              <a:rPr lang="en-US" altLang="ja-JP" dirty="0" smtClean="0"/>
              <a:t>s investment come a long time in the future. </a:t>
            </a:r>
          </a:p>
          <a:p>
            <a:pPr marL="171450" indent="-171450">
              <a:buFont typeface="Arial" charset="0"/>
              <a:buChar char="•"/>
            </a:pPr>
            <a:r>
              <a:rPr lang="en-US" altLang="ja-JP" dirty="0" smtClean="0"/>
              <a:t>We are sometimes not patient enough for this investment!</a:t>
            </a:r>
          </a:p>
          <a:p>
            <a:endParaRPr lang="en-US" altLang="ja-JP" dirty="0" smtClean="0"/>
          </a:p>
          <a:p>
            <a:endParaRPr lang="en-US" altLang="en-US" dirty="0" smtClean="0"/>
          </a:p>
        </p:txBody>
      </p:sp>
    </p:spTree>
    <p:extLst>
      <p:ext uri="{BB962C8B-B14F-4D97-AF65-F5344CB8AC3E}">
        <p14:creationId xmlns:p14="http://schemas.microsoft.com/office/powerpoint/2010/main" val="120801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Economic growth theory and policy have significant impacts on human lives. </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Getting the best answers to growth questions really matters.</a:t>
            </a:r>
            <a:endParaRPr lang="en-US" altLang="en-US" b="1" i="1"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Economists have studied many</a:t>
            </a:r>
            <a:r>
              <a:rPr lang="en-US" altLang="en-US" sz="1200" baseline="0" dirty="0" smtClean="0">
                <a:latin typeface="Arial" panose="020B0604020202020204" pitchFamily="34" charset="0"/>
              </a:rPr>
              <a:t> factors that may contribute to economic growth.</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There is a fundamental consensus among economists with regard to the factors necessary for growth. </a:t>
            </a:r>
            <a:endParaRPr lang="en-US" altLang="en-US" sz="1200" baseline="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Arial" panose="020B0604020202020204" pitchFamily="34" charset="0"/>
              </a:rPr>
              <a:t>The factors with the most robust relationship to growth are resources, technology, and institutions.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This consensus is the result of growth theory that started almost sixty years ago with Robert Solow and the Solow growth model.</a:t>
            </a:r>
          </a:p>
        </p:txBody>
      </p:sp>
    </p:spTree>
    <p:extLst>
      <p:ext uri="{BB962C8B-B14F-4D97-AF65-F5344CB8AC3E}">
        <p14:creationId xmlns:p14="http://schemas.microsoft.com/office/powerpoint/2010/main" val="983923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charset="0"/>
              <a:buChar char="•"/>
            </a:pPr>
            <a:endParaRPr lang="en-US" altLang="en-US" dirty="0" smtClean="0"/>
          </a:p>
          <a:p>
            <a:pPr marL="0" indent="0">
              <a:buFont typeface="Arial" charset="0"/>
              <a:buNone/>
            </a:pPr>
            <a:r>
              <a:rPr lang="en-US" altLang="en-US" dirty="0" smtClean="0"/>
              <a:t>Consider your individual decision whether</a:t>
            </a:r>
            <a:r>
              <a:rPr lang="en-US" altLang="en-US" baseline="0" dirty="0" smtClean="0"/>
              <a:t> or not to invest in human capital (attend college).</a:t>
            </a:r>
            <a:endParaRPr lang="en-US" altLang="en-US" dirty="0" smtClean="0"/>
          </a:p>
          <a:p>
            <a:pPr marL="171450" indent="-171450">
              <a:buFont typeface="Arial" charset="0"/>
              <a:buChar char="•"/>
            </a:pPr>
            <a:r>
              <a:rPr lang="en-US" altLang="en-US" dirty="0" smtClean="0"/>
              <a:t>Human capital is the skills, abilities, and training you possess as an individual. </a:t>
            </a:r>
          </a:p>
          <a:p>
            <a:pPr marL="171450" indent="-171450">
              <a:buFont typeface="Arial" charset="0"/>
              <a:buChar char="•"/>
            </a:pPr>
            <a:r>
              <a:rPr lang="en-US" altLang="en-US" dirty="0" smtClean="0"/>
              <a:t>You are voluntarily</a:t>
            </a:r>
            <a:r>
              <a:rPr lang="en-US" altLang="en-US" baseline="0" dirty="0" smtClean="0"/>
              <a:t> spending time and resources on acquiring human capital.</a:t>
            </a:r>
          </a:p>
          <a:p>
            <a:pPr marL="171450" indent="-171450">
              <a:buFont typeface="Arial" charset="0"/>
              <a:buChar char="•"/>
            </a:pPr>
            <a:r>
              <a:rPr lang="en-US" altLang="en-US" baseline="0" dirty="0" smtClean="0"/>
              <a:t>Reason: You expect the return on your investment in education will be greater than the cost of a college education.</a:t>
            </a:r>
            <a:endParaRPr lang="en-US" altLang="en-US" dirty="0" smtClean="0"/>
          </a:p>
          <a:p>
            <a:pPr marL="171450" indent="-171450">
              <a:buFont typeface="Arial" charset="0"/>
              <a:buChar char="•"/>
            </a:pPr>
            <a:r>
              <a:rPr lang="en-US" altLang="en-US" dirty="0" smtClean="0"/>
              <a:t>College will increase general training, and often you will receive more specific on-the-job training when you gain employment.</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So while you exert hard work today (going to classes, studying) and spend money on resources</a:t>
            </a:r>
            <a:r>
              <a:rPr lang="en-US" altLang="en-US" baseline="0" dirty="0" smtClean="0"/>
              <a:t> </a:t>
            </a:r>
            <a:r>
              <a:rPr lang="en-US" altLang="en-US" dirty="0" smtClean="0"/>
              <a:t>(time, paying for tuition and fees, also the opportunity cost of NOT working today), the future payoffs</a:t>
            </a:r>
            <a:r>
              <a:rPr lang="en-US" altLang="en-US" baseline="0" dirty="0" smtClean="0"/>
              <a:t> </a:t>
            </a:r>
            <a:r>
              <a:rPr lang="en-US" altLang="en-US" dirty="0" smtClean="0"/>
              <a:t>(hoping you get a higher-paying job when you graduate with your degree) are greater.</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dirty="0" smtClean="0"/>
              <a:t>Investment and production occur naturally if future payoffs are significant and predictable—that is, if the incentives for investment and production are strong enough. </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dirty="0" smtClean="0"/>
              <a:t>Incentives</a:t>
            </a:r>
            <a:r>
              <a:rPr lang="en-US" baseline="0" dirty="0" smtClean="0"/>
              <a:t> are dependent on a nation’s institutions.</a:t>
            </a:r>
          </a:p>
        </p:txBody>
      </p:sp>
    </p:spTree>
    <p:extLst>
      <p:ext uri="{BB962C8B-B14F-4D97-AF65-F5344CB8AC3E}">
        <p14:creationId xmlns:p14="http://schemas.microsoft.com/office/powerpoint/2010/main" val="870228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Animated</a:t>
            </a:r>
            <a:r>
              <a:rPr lang="en-US" altLang="en-US" b="0" i="0" baseline="0" dirty="0" smtClean="0"/>
              <a:t> Figure 12.7</a:t>
            </a:r>
          </a:p>
          <a:p>
            <a:endParaRPr lang="en-US" altLang="en-US" dirty="0" smtClean="0"/>
          </a:p>
          <a:p>
            <a:pPr>
              <a:lnSpc>
                <a:spcPct val="90000"/>
              </a:lnSpc>
            </a:pPr>
            <a:r>
              <a:rPr lang="en-US" altLang="en-US" sz="1200" b="1" i="1" dirty="0" smtClean="0"/>
              <a:t>Lecture</a:t>
            </a:r>
            <a:r>
              <a:rPr lang="en-US" altLang="en-US" sz="1200" b="1" i="1" baseline="0" dirty="0" smtClean="0"/>
              <a:t> tip: </a:t>
            </a:r>
          </a:p>
          <a:p>
            <a:pPr>
              <a:lnSpc>
                <a:spcPct val="90000"/>
              </a:lnSpc>
            </a:pPr>
            <a:r>
              <a:rPr lang="en-US" altLang="en-US" sz="1200" b="0" i="1" baseline="0" dirty="0" smtClean="0"/>
              <a:t>Click through the slide for each part of the graph to appear.</a:t>
            </a:r>
            <a:endParaRPr lang="en-US" altLang="en-US" sz="1200" b="1" i="1" dirty="0" smtClean="0"/>
          </a:p>
          <a:p>
            <a:endParaRPr lang="en-US" altLang="en-US" b="1" i="1" dirty="0" smtClean="0"/>
          </a:p>
          <a:p>
            <a:r>
              <a:rPr lang="en-US" altLang="en-US" b="1" i="1" dirty="0" smtClean="0"/>
              <a:t>Lecture notes:</a:t>
            </a:r>
          </a:p>
          <a:p>
            <a:pPr marL="171450" indent="-171450">
              <a:buFont typeface="Arial" charset="0"/>
              <a:buChar char="•"/>
            </a:pPr>
            <a:endParaRPr lang="en-US" altLang="en-US" dirty="0" smtClean="0"/>
          </a:p>
          <a:p>
            <a:pPr marL="0" indent="0">
              <a:buFont typeface="Arial" charset="0"/>
              <a:buNone/>
            </a:pPr>
            <a:r>
              <a:rPr lang="en-US" altLang="en-US" dirty="0" smtClean="0"/>
              <a:t>The goal is economic growth, but it all starts with institutions.</a:t>
            </a:r>
          </a:p>
          <a:p>
            <a:pPr marL="171450" indent="-171450">
              <a:buFont typeface="Arial" charset="0"/>
              <a:buChar char="•"/>
            </a:pPr>
            <a:r>
              <a:rPr lang="en-US" altLang="en-US" dirty="0" smtClean="0"/>
              <a:t>Institutions provide the incentives that motivate choices made by people in an economy. </a:t>
            </a:r>
          </a:p>
          <a:p>
            <a:pPr marL="171450" indent="-171450">
              <a:buFont typeface="Arial" charset="0"/>
              <a:buChar char="•"/>
            </a:pPr>
            <a:r>
              <a:rPr lang="en-US" altLang="en-US" dirty="0" smtClean="0"/>
              <a:t>The right institutions provide incentives for people to invent new technology and to invest in human and physical capital. </a:t>
            </a:r>
          </a:p>
          <a:p>
            <a:pPr marL="171450" indent="-171450">
              <a:buFont typeface="Arial" charset="0"/>
              <a:buChar char="•"/>
            </a:pPr>
            <a:r>
              <a:rPr lang="en-US" altLang="en-US" dirty="0" smtClean="0"/>
              <a:t>These actions lead to economic growth.</a:t>
            </a:r>
          </a:p>
          <a:p>
            <a:endParaRPr lang="en-US" altLang="en-US" dirty="0" smtClean="0"/>
          </a:p>
          <a:p>
            <a:pPr marL="0" indent="0">
              <a:buFont typeface="Arial" charset="0"/>
              <a:buNone/>
            </a:pPr>
            <a:r>
              <a:rPr lang="en-US" altLang="en-US" dirty="0" smtClean="0"/>
              <a:t>People must work and invest today in order to get payoffs from output in the future. </a:t>
            </a:r>
          </a:p>
          <a:p>
            <a:pPr marL="171450" indent="-171450">
              <a:buFont typeface="Arial" charset="0"/>
              <a:buChar char="•"/>
            </a:pPr>
            <a:r>
              <a:rPr lang="en-US" altLang="en-US" dirty="0" smtClean="0"/>
              <a:t>Inefficient institutions (such as political instability, corruption, inflation, and high tax rates) reduce the expected future payoffs and thus reduce the incentives for production. </a:t>
            </a:r>
          </a:p>
          <a:p>
            <a:pPr marL="171450" indent="-171450">
              <a:buFont typeface="Arial" charset="0"/>
              <a:buChar char="•"/>
            </a:pPr>
            <a:r>
              <a:rPr lang="en-US" altLang="en-US" dirty="0" smtClean="0"/>
              <a:t>Growth-fostering institutions are those that maximize expected future payoffs for producers.</a:t>
            </a:r>
          </a:p>
          <a:p>
            <a:endParaRPr lang="en-US" altLang="en-US" dirty="0" smtClean="0"/>
          </a:p>
          <a:p>
            <a:pPr marL="0" indent="0">
              <a:buFont typeface="Arial" charset="0"/>
              <a:buNone/>
            </a:pPr>
            <a:r>
              <a:rPr lang="en-US" dirty="0" smtClean="0"/>
              <a:t>Figure 12.7 shows</a:t>
            </a:r>
            <a:r>
              <a:rPr lang="en-US" baseline="0" dirty="0" smtClean="0"/>
              <a:t> the effect of institutions on the production function.</a:t>
            </a:r>
          </a:p>
          <a:p>
            <a:pPr marL="171450" indent="-171450">
              <a:buFont typeface="Arial" charset="0"/>
              <a:buChar char="•"/>
            </a:pPr>
            <a:r>
              <a:rPr lang="en-US" baseline="0" dirty="0" smtClean="0"/>
              <a:t>Positive institutions can shift the production function upward, increasing it from F</a:t>
            </a:r>
            <a:r>
              <a:rPr lang="en-US" baseline="-25000" dirty="0" smtClean="0"/>
              <a:t>1</a:t>
            </a:r>
            <a:r>
              <a:rPr lang="en-US" baseline="0" dirty="0" smtClean="0"/>
              <a:t> to F</a:t>
            </a:r>
            <a:r>
              <a:rPr lang="en-US" baseline="-25000" dirty="0" smtClean="0"/>
              <a:t>2</a:t>
            </a:r>
            <a:r>
              <a:rPr lang="en-US" baseline="0" dirty="0" smtClean="0"/>
              <a:t>.</a:t>
            </a:r>
          </a:p>
          <a:p>
            <a:pPr marL="171450" indent="-171450">
              <a:buFont typeface="Arial" charset="0"/>
              <a:buChar char="•"/>
            </a:pPr>
            <a:r>
              <a:rPr lang="en-US" baseline="0" dirty="0" smtClean="0"/>
              <a:t>Now, for any given level of capital, output is higher.</a:t>
            </a:r>
          </a:p>
          <a:p>
            <a:pPr marL="171450" indent="-171450">
              <a:buFont typeface="Arial" charset="0"/>
              <a:buChar char="•"/>
            </a:pPr>
            <a:r>
              <a:rPr lang="en-US" baseline="0" dirty="0" smtClean="0"/>
              <a:t>For example, a nation securing private property rights (such as China since the 1980s).</a:t>
            </a:r>
          </a:p>
          <a:p>
            <a:pPr marL="171450" indent="-171450">
              <a:buFont typeface="Arial" charset="0"/>
              <a:buChar char="•"/>
            </a:pPr>
            <a:r>
              <a:rPr lang="en-US" baseline="0" dirty="0" smtClean="0"/>
              <a:t>Private property rights incentivize production, as firms now reap the returns on their investment.</a:t>
            </a:r>
          </a:p>
          <a:p>
            <a:pPr marL="171450" indent="-171450">
              <a:buFont typeface="Arial" charset="0"/>
              <a:buChar char="•"/>
            </a:pPr>
            <a:r>
              <a:rPr lang="en-US" baseline="0" dirty="0" smtClean="0"/>
              <a:t>This is part of the reason we have seen rapid growth in China recently.</a:t>
            </a:r>
            <a:endParaRPr lang="en-US" dirty="0" smtClean="0"/>
          </a:p>
        </p:txBody>
      </p:sp>
    </p:spTree>
    <p:extLst>
      <p:ext uri="{BB962C8B-B14F-4D97-AF65-F5344CB8AC3E}">
        <p14:creationId xmlns:p14="http://schemas.microsoft.com/office/powerpoint/2010/main" val="1566208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charset="0"/>
                <a:cs typeface="Arial" panose="020B0604020202020204" pitchFamily="34" charset="0"/>
              </a:rPr>
              <a:t>Clicker question:</a:t>
            </a:r>
            <a:endParaRPr lang="en-US" altLang="en-US" b="1" i="1" dirty="0" smtClean="0"/>
          </a:p>
          <a:p>
            <a:r>
              <a:rPr lang="en-US" altLang="en-US" dirty="0" smtClean="0"/>
              <a:t>Correct answer: C,</a:t>
            </a:r>
            <a:r>
              <a:rPr lang="en-US" altLang="en-US" baseline="0" dirty="0" smtClean="0"/>
              <a:t> Institutions create the incentive structure in which growth can occur.</a:t>
            </a:r>
            <a:endParaRPr lang="en-US" altLang="en-US" dirty="0" smtClean="0"/>
          </a:p>
          <a:p>
            <a:endParaRPr lang="en-US" altLang="en-US" dirty="0" smtClean="0"/>
          </a:p>
          <a:p>
            <a:pPr marL="0" indent="0">
              <a:buFont typeface="Arial" charset="0"/>
              <a:buNone/>
            </a:pPr>
            <a:r>
              <a:rPr lang="en-US" altLang="en-US" dirty="0" smtClean="0"/>
              <a:t>With the right institutions, people are given the incentive to innovate and increase production.</a:t>
            </a:r>
          </a:p>
        </p:txBody>
      </p:sp>
    </p:spTree>
    <p:extLst>
      <p:ext uri="{BB962C8B-B14F-4D97-AF65-F5344CB8AC3E}">
        <p14:creationId xmlns:p14="http://schemas.microsoft.com/office/powerpoint/2010/main" val="1713127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sz="2800" b="1" i="1" dirty="0" smtClean="0">
                <a:latin typeface="Arial" panose="020B0604020202020204" pitchFamily="34" charset="0"/>
              </a:rPr>
              <a:t>Lecture</a:t>
            </a:r>
            <a:r>
              <a:rPr lang="en-US" altLang="en-US" sz="2800" b="1" i="1" baseline="0" dirty="0" smtClean="0">
                <a:latin typeface="Arial" panose="020B0604020202020204" pitchFamily="34" charset="0"/>
              </a:rPr>
              <a:t> tip:</a:t>
            </a:r>
          </a:p>
          <a:p>
            <a:pPr marL="0" indent="0">
              <a:buFont typeface="Arial" panose="020B0604020202020204" pitchFamily="34" charset="0"/>
              <a:buNone/>
            </a:pPr>
            <a:endParaRPr lang="en-US" altLang="en-US" sz="2800" b="1" i="1" baseline="0" dirty="0" smtClean="0">
              <a:latin typeface="Arial" panose="020B0604020202020204" pitchFamily="34" charset="0"/>
            </a:endParaRPr>
          </a:p>
          <a:p>
            <a:pPr marL="0" indent="0">
              <a:buFont typeface="Arial" panose="020B0604020202020204" pitchFamily="34" charset="0"/>
              <a:buNone/>
            </a:pPr>
            <a:r>
              <a:rPr lang="en-US" altLang="en-US" sz="2800" b="0" i="0" baseline="0" dirty="0" smtClean="0">
                <a:latin typeface="Arial" panose="020B0604020202020204" pitchFamily="34" charset="0"/>
              </a:rPr>
              <a:t>You can conclude the lecture by reiterating the following points: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itchFamily="34" charset="-128"/>
              </a:rPr>
              <a:t>Theories</a:t>
            </a:r>
            <a:r>
              <a:rPr lang="en-US" altLang="en-US" sz="2800" dirty="0" smtClean="0">
                <a:latin typeface="Arial" panose="020B0604020202020204" pitchFamily="34" charset="0"/>
              </a:rPr>
              <a:t> about economic growth affect the lives of real people</a:t>
            </a:r>
            <a:r>
              <a:rPr lang="en-US" altLang="ja-JP" sz="2800" dirty="0" smtClean="0">
                <a:latin typeface="Arial" panose="020B0604020202020204" pitchFamily="34" charset="0"/>
              </a:rPr>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sz="2800" dirty="0" smtClean="0">
                <a:latin typeface="Arial" panose="020B0604020202020204" pitchFamily="34" charset="0"/>
              </a:rPr>
              <a:t>There is and should be a s</a:t>
            </a:r>
            <a:r>
              <a:rPr lang="en-US" altLang="en-US" sz="2800" dirty="0" smtClean="0">
                <a:latin typeface="Arial" panose="020B0604020202020204" pitchFamily="34" charset="0"/>
              </a:rPr>
              <a:t>trong interaction between theory, policies, and empirical</a:t>
            </a:r>
            <a:r>
              <a:rPr lang="en-US" altLang="en-US" sz="2800" baseline="0" dirty="0" smtClean="0">
                <a:latin typeface="Arial" panose="020B0604020202020204" pitchFamily="34" charset="0"/>
              </a:rPr>
              <a:t> evidence.</a:t>
            </a:r>
            <a:endParaRPr lang="en-US" altLang="ja-JP" sz="28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sz="2800" dirty="0" smtClean="0">
                <a:latin typeface="Arial" panose="020B0604020202020204" pitchFamily="34" charset="0"/>
              </a:rPr>
              <a:t>Theories</a:t>
            </a:r>
            <a:r>
              <a:rPr lang="en-US" altLang="ja-JP" sz="2800" baseline="0" dirty="0" smtClean="0">
                <a:latin typeface="Arial" panose="020B0604020202020204" pitchFamily="34" charset="0"/>
              </a:rPr>
              <a:t> are converted to policies and evaluated based on e</a:t>
            </a:r>
            <a:r>
              <a:rPr lang="en-US" altLang="ja-JP" sz="2800" dirty="0" smtClean="0">
                <a:latin typeface="Arial" panose="020B0604020202020204" pitchFamily="34" charset="0"/>
              </a:rPr>
              <a:t>mpirical observations</a:t>
            </a:r>
            <a:r>
              <a:rPr lang="en-US" altLang="ja-JP" sz="2800" baseline="0" dirty="0" smtClean="0">
                <a:latin typeface="Arial" panose="020B0604020202020204" pitchFamily="34" charset="0"/>
              </a:rPr>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8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2800" dirty="0" smtClean="0">
                <a:latin typeface="Arial" panose="020B0604020202020204" pitchFamily="34" charset="0"/>
              </a:rPr>
              <a:t>The first Solow model (formulated in the 1950s) looked at capital goods (and other resources) as the primary determinant of economic growth.</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smtClean="0">
                <a:latin typeface="Arial" panose="020B0604020202020204" pitchFamily="34" charset="0"/>
              </a:rPr>
              <a:t>Real-world </a:t>
            </a:r>
            <a:r>
              <a:rPr lang="en-US" altLang="en-US" sz="2400" dirty="0" smtClean="0">
                <a:latin typeface="Arial" panose="020B0604020202020204" pitchFamily="34" charset="0"/>
              </a:rPr>
              <a:t>observations seemed to strengthen this approach as capital and investment are correlated with income and growth levels across the globe.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Two major implications of diminishing returns in the Solow model are steady states and convergence.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4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2800" dirty="0" smtClean="0">
                <a:latin typeface="Arial" panose="020B0604020202020204" pitchFamily="34" charset="0"/>
              </a:rPr>
              <a:t>The second Solow growth model emphasizes technology as the source of continued growth,</a:t>
            </a:r>
            <a:r>
              <a:rPr lang="en-US" altLang="en-US" sz="2800" baseline="0" dirty="0" smtClean="0">
                <a:latin typeface="Arial" panose="020B0604020202020204" pitchFamily="34" charset="0"/>
              </a:rPr>
              <a:t> </a:t>
            </a:r>
            <a:r>
              <a:rPr lang="en-US" altLang="en-US" sz="2400" dirty="0" smtClean="0">
                <a:latin typeface="Arial" panose="020B0604020202020204" pitchFamily="34" charset="0"/>
              </a:rPr>
              <a:t>assuming</a:t>
            </a:r>
            <a:r>
              <a:rPr lang="en-US" altLang="en-US" sz="2400" baseline="0" dirty="0" smtClean="0">
                <a:latin typeface="Arial" panose="020B0604020202020204" pitchFamily="34" charset="0"/>
              </a:rPr>
              <a:t> </a:t>
            </a:r>
            <a:r>
              <a:rPr lang="en-US" altLang="en-US" sz="2400" dirty="0" smtClean="0">
                <a:latin typeface="Arial" panose="020B0604020202020204" pitchFamily="34" charset="0"/>
              </a:rPr>
              <a:t>that technical changes are exogenous.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4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2400" dirty="0" smtClean="0">
                <a:latin typeface="Arial" panose="020B0604020202020204" pitchFamily="34" charset="0"/>
              </a:rPr>
              <a:t>Modern</a:t>
            </a:r>
            <a:r>
              <a:rPr lang="en-US" altLang="en-US" sz="2400" baseline="0" dirty="0" smtClean="0">
                <a:latin typeface="Arial" panose="020B0604020202020204" pitchFamily="34" charset="0"/>
              </a:rPr>
              <a:t> growth theory:</a:t>
            </a:r>
            <a:endParaRPr lang="en-US" altLang="en-US" sz="24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Modern growth theory was shaped by the failures of policy based on the Solow model.</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Modern</a:t>
            </a:r>
            <a:r>
              <a:rPr lang="en-US" altLang="en-US" sz="2800" baseline="0" dirty="0" smtClean="0">
                <a:latin typeface="Arial" panose="020B0604020202020204" pitchFamily="34" charset="0"/>
              </a:rPr>
              <a:t> growth theory </a:t>
            </a:r>
            <a:r>
              <a:rPr lang="en-US" altLang="en-US" sz="2800" dirty="0" smtClean="0">
                <a:latin typeface="Arial" panose="020B0604020202020204" pitchFamily="34" charset="0"/>
              </a:rPr>
              <a:t>emphasizes the critical nature of institutions that foster growth.</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In</a:t>
            </a:r>
            <a:r>
              <a:rPr lang="en-US" altLang="en-US" sz="2800" baseline="0" dirty="0" smtClean="0">
                <a:latin typeface="Arial" panose="020B0604020202020204" pitchFamily="34" charset="0"/>
              </a:rPr>
              <a:t> other words, </a:t>
            </a:r>
            <a:r>
              <a:rPr lang="en-US" altLang="en-US" sz="2400" baseline="0" dirty="0" smtClean="0">
                <a:latin typeface="Arial" panose="020B0604020202020204" pitchFamily="34" charset="0"/>
              </a:rPr>
              <a:t>i</a:t>
            </a:r>
            <a:r>
              <a:rPr lang="en-US" altLang="en-US" sz="2400" dirty="0" smtClean="0">
                <a:latin typeface="Arial" panose="020B0604020202020204" pitchFamily="34" charset="0"/>
              </a:rPr>
              <a:t>f the right institutions are in place, growth occurs endogenously.</a:t>
            </a:r>
          </a:p>
        </p:txBody>
      </p:sp>
    </p:spTree>
    <p:extLst>
      <p:ext uri="{BB962C8B-B14F-4D97-AF65-F5344CB8AC3E}">
        <p14:creationId xmlns:p14="http://schemas.microsoft.com/office/powerpoint/2010/main" val="40979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12.1</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sz="1200" dirty="0" smtClean="0">
                <a:latin typeface="+mn-lt"/>
              </a:rPr>
              <a:t>In</a:t>
            </a:r>
            <a:r>
              <a:rPr lang="en-US" altLang="en-US" sz="1200" baseline="0" dirty="0" smtClean="0">
                <a:latin typeface="+mn-lt"/>
              </a:rPr>
              <a:t> </a:t>
            </a:r>
            <a:r>
              <a:rPr lang="en-US" altLang="en-US" sz="2800" baseline="0" dirty="0" smtClean="0">
                <a:latin typeface="Arial" panose="020B0604020202020204" pitchFamily="34" charset="0"/>
              </a:rPr>
              <a:t>m</a:t>
            </a:r>
            <a:r>
              <a:rPr lang="en-US" altLang="en-US" sz="2800" dirty="0" smtClean="0">
                <a:latin typeface="Arial" panose="020B0604020202020204" pitchFamily="34" charset="0"/>
              </a:rPr>
              <a:t>any academic disciplines,</a:t>
            </a:r>
            <a:r>
              <a:rPr lang="en-US" altLang="en-US" sz="2800" baseline="0" dirty="0" smtClean="0">
                <a:latin typeface="Arial" panose="020B0604020202020204" pitchFamily="34" charset="0"/>
              </a:rPr>
              <a:t> </a:t>
            </a:r>
            <a:r>
              <a:rPr lang="en-US" altLang="en-US" sz="2400" baseline="0" dirty="0" smtClean="0">
                <a:latin typeface="Arial" panose="020B0604020202020204" pitchFamily="34" charset="0"/>
              </a:rPr>
              <a:t>n</a:t>
            </a:r>
            <a:r>
              <a:rPr lang="en-US" altLang="en-US" sz="2400" dirty="0" smtClean="0">
                <a:latin typeface="Arial" panose="020B0604020202020204" pitchFamily="34" charset="0"/>
              </a:rPr>
              <a:t>ew ideas and theories spark intellectual debates.</a:t>
            </a:r>
          </a:p>
          <a:p>
            <a:pPr marL="171450" indent="-171450">
              <a:buFont typeface="Arial" panose="020B0604020202020204" pitchFamily="34" charset="0"/>
              <a:buChar char="•"/>
            </a:pPr>
            <a:r>
              <a:rPr lang="en-US" altLang="en-US" sz="2400" dirty="0" smtClean="0">
                <a:latin typeface="Arial" panose="020B0604020202020204" pitchFamily="34" charset="0"/>
              </a:rPr>
              <a:t>In</a:t>
            </a:r>
            <a:r>
              <a:rPr lang="en-US" altLang="en-US" sz="2400" baseline="0" dirty="0" smtClean="0">
                <a:latin typeface="Arial" panose="020B0604020202020204" pitchFamily="34" charset="0"/>
              </a:rPr>
              <a:t> </a:t>
            </a:r>
            <a:r>
              <a:rPr lang="en-US" altLang="en-US" sz="2800" baseline="0" dirty="0" smtClean="0">
                <a:latin typeface="Arial" panose="020B0604020202020204" pitchFamily="34" charset="0"/>
              </a:rPr>
              <a:t>e</a:t>
            </a:r>
            <a:r>
              <a:rPr lang="en-US" altLang="en-US" sz="2800" dirty="0" smtClean="0">
                <a:latin typeface="Arial" panose="020B0604020202020204" pitchFamily="34" charset="0"/>
              </a:rPr>
              <a:t>conomics, many</a:t>
            </a:r>
            <a:r>
              <a:rPr lang="en-US" altLang="en-US" sz="2800" baseline="0" dirty="0" smtClean="0">
                <a:latin typeface="Arial" panose="020B0604020202020204" pitchFamily="34" charset="0"/>
              </a:rPr>
              <a:t> of the theories are</a:t>
            </a:r>
            <a:r>
              <a:rPr lang="en-US" altLang="en-US" sz="2400" dirty="0" smtClean="0">
                <a:latin typeface="Arial" panose="020B0604020202020204" pitchFamily="34" charset="0"/>
              </a:rPr>
              <a:t> put to the test in the real world.</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For example, John Maynard Keynes</a:t>
            </a:r>
            <a:r>
              <a:rPr lang="ja-JP" altLang="en-US" sz="2400" dirty="0" smtClean="0">
                <a:latin typeface="Arial" panose="020B0604020202020204" pitchFamily="34" charset="0"/>
              </a:rPr>
              <a:t>’</a:t>
            </a:r>
            <a:r>
              <a:rPr lang="en-US" altLang="ja-JP" sz="2400" dirty="0" smtClean="0">
                <a:latin typeface="Arial" panose="020B0604020202020204" pitchFamily="34" charset="0"/>
              </a:rPr>
              <a:t> ideas were implemented immediately by FDR.</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Solow</a:t>
            </a:r>
            <a:r>
              <a:rPr lang="ja-JP" altLang="en-US" sz="2400" dirty="0" smtClean="0">
                <a:latin typeface="Arial" panose="020B0604020202020204" pitchFamily="34" charset="0"/>
              </a:rPr>
              <a:t>’</a:t>
            </a:r>
            <a:r>
              <a:rPr lang="en-US" altLang="ja-JP" sz="2400" dirty="0" smtClean="0">
                <a:latin typeface="Arial" panose="020B0604020202020204" pitchFamily="34" charset="0"/>
              </a:rPr>
              <a:t>s ideas about growth were also acted on immediately.</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In</a:t>
            </a:r>
            <a:r>
              <a:rPr lang="en-US" altLang="en-US" sz="2400" baseline="0" dirty="0" smtClean="0">
                <a:latin typeface="Arial" panose="020B0604020202020204" pitchFamily="34" charset="0"/>
              </a:rPr>
              <a:t> economics, i</a:t>
            </a:r>
            <a:r>
              <a:rPr lang="en-US" altLang="en-US" sz="2400" dirty="0" smtClean="0">
                <a:latin typeface="Arial" panose="020B0604020202020204" pitchFamily="34" charset="0"/>
              </a:rPr>
              <a:t>deas </a:t>
            </a:r>
            <a:r>
              <a:rPr lang="en-US" altLang="en-US" sz="2400" dirty="0" smtClean="0">
                <a:latin typeface="Arial" panose="020B0604020202020204" pitchFamily="34" charset="0"/>
                <a:sym typeface="Wingdings" panose="05000000000000000000" pitchFamily="2" charset="2"/>
              </a:rPr>
              <a:t> policy  welfare effects.</a:t>
            </a:r>
            <a:endParaRPr lang="en-US" altLang="en-US" sz="24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2400"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2400" dirty="0" smtClean="0"/>
              <a:t>The chart on this slide shows the cycle of relationships between theory, empirical data, and policy.</a:t>
            </a:r>
            <a:endParaRPr lang="en-US" altLang="en-US" sz="24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It</a:t>
            </a:r>
            <a:r>
              <a:rPr lang="ja-JP" altLang="en-US" dirty="0" smtClean="0"/>
              <a:t>’</a:t>
            </a:r>
            <a:r>
              <a:rPr lang="en-US" altLang="ja-JP" dirty="0" smtClean="0"/>
              <a:t>s a cycle because the theories are always being reworked as a result of seeing the policies in action and how they affect real-world data.</a:t>
            </a:r>
            <a:endParaRPr lang="en-US" altLang="en-US" dirty="0" smtClean="0"/>
          </a:p>
          <a:p>
            <a:pPr marL="171450" indent="-171450">
              <a:buFont typeface="Arial" panose="020B0604020202020204" pitchFamily="34" charset="0"/>
              <a:buChar char="•"/>
            </a:pPr>
            <a:r>
              <a:rPr lang="en-US" altLang="en-US" dirty="0" smtClean="0"/>
              <a:t>Policymakers</a:t>
            </a:r>
            <a:r>
              <a:rPr lang="en-US" altLang="en-US" baseline="0" dirty="0" smtClean="0"/>
              <a:t> must often </a:t>
            </a:r>
            <a:r>
              <a:rPr lang="en-US" altLang="ja-JP" dirty="0" smtClean="0"/>
              <a:t>convince the people (voters) that they are trying to help, especially during difficult times.</a:t>
            </a:r>
          </a:p>
          <a:p>
            <a:pPr marL="171450" indent="-171450">
              <a:buFont typeface="Arial" panose="020B0604020202020204" pitchFamily="34" charset="0"/>
              <a:buChar char="•"/>
            </a:pPr>
            <a:r>
              <a:rPr lang="en-US" altLang="en-US" dirty="0" smtClean="0"/>
              <a:t>When the economy is in the trough of a business cycle (low or negative growth, high unemployment), politicians look to economists for advice on how to help the economy recover.</a:t>
            </a:r>
          </a:p>
          <a:p>
            <a:pPr marL="171450" indent="-171450">
              <a:buFont typeface="Arial" panose="020B0604020202020204" pitchFamily="34" charset="0"/>
              <a:buChar char="•"/>
            </a:pPr>
            <a:r>
              <a:rPr lang="en-US" altLang="en-US" dirty="0" smtClean="0"/>
              <a:t>Often, economic theory is turned into policy quickly.</a:t>
            </a:r>
          </a:p>
          <a:p>
            <a:pPr marL="171450" indent="-171450">
              <a:buFont typeface="Arial" panose="020B0604020202020204" pitchFamily="34" charset="0"/>
              <a:buChar char="•"/>
            </a:pPr>
            <a:r>
              <a:rPr lang="en-US" altLang="en-US" dirty="0" smtClean="0"/>
              <a:t>Historically, this has sometimes failed,</a:t>
            </a:r>
            <a:r>
              <a:rPr lang="en-US" altLang="en-US" baseline="0" dirty="0" smtClean="0"/>
              <a:t> as some</a:t>
            </a:r>
            <a:r>
              <a:rPr lang="en-US" altLang="en-US" dirty="0" smtClean="0"/>
              <a:t> theories were incomplete or erroneous.</a:t>
            </a:r>
          </a:p>
          <a:p>
            <a:endParaRPr lang="en-US" altLang="en-US" dirty="0" smtClean="0"/>
          </a:p>
          <a:p>
            <a:r>
              <a:rPr lang="en-US" altLang="en-US" b="0" i="1" dirty="0" smtClean="0"/>
              <a:t>From the tex</a:t>
            </a:r>
            <a:r>
              <a:rPr lang="en-US" altLang="en-US" b="0" dirty="0" smtClean="0"/>
              <a:t>t:</a:t>
            </a:r>
          </a:p>
          <a:p>
            <a:pPr marL="171450" indent="-171450">
              <a:buFont typeface="Arial" charset="0"/>
              <a:buChar char="•"/>
            </a:pPr>
            <a:r>
              <a:rPr lang="en-US" altLang="en-US" dirty="0" smtClean="0"/>
              <a:t>This is both good news and bad news for growth theory. </a:t>
            </a:r>
          </a:p>
          <a:p>
            <a:pPr marL="171450" indent="-171450">
              <a:buFont typeface="Arial" charset="0"/>
              <a:buChar char="•"/>
            </a:pPr>
            <a:r>
              <a:rPr lang="en-US" altLang="en-US" dirty="0" smtClean="0"/>
              <a:t>The good news is that growth theory is important enough to impact the welfare of billions of people around the world. </a:t>
            </a:r>
          </a:p>
          <a:p>
            <a:pPr marL="171450" indent="-171450">
              <a:buFont typeface="Arial" charset="0"/>
              <a:buChar char="•"/>
            </a:pPr>
            <a:r>
              <a:rPr lang="en-US" altLang="en-US" dirty="0" smtClean="0"/>
              <a:t>The bad news is that growth theory is important enough to impact the welfare of billions of people around the world. That is, if growth theory is wrong or incomplete, it can lead to faulty policy prescriptions and these policies may result in continued poverty for millions.</a:t>
            </a:r>
          </a:p>
        </p:txBody>
      </p:sp>
    </p:spTree>
    <p:extLst>
      <p:ext uri="{BB962C8B-B14F-4D97-AF65-F5344CB8AC3E}">
        <p14:creationId xmlns:p14="http://schemas.microsoft.com/office/powerpoint/2010/main" val="118088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Regarding the equation:</a:t>
            </a:r>
          </a:p>
          <a:p>
            <a:pPr marL="171450" indent="-171450">
              <a:buFont typeface="Arial" panose="020B0604020202020204" pitchFamily="34" charset="0"/>
              <a:buChar char="•"/>
            </a:pPr>
            <a:r>
              <a:rPr lang="ja-JP" altLang="en-US" dirty="0" smtClean="0"/>
              <a:t>“</a:t>
            </a:r>
            <a:r>
              <a:rPr lang="en-US" altLang="ja-JP" dirty="0" smtClean="0"/>
              <a:t>F</a:t>
            </a:r>
            <a:r>
              <a:rPr lang="ja-JP" altLang="en-US" dirty="0" smtClean="0"/>
              <a:t>”</a:t>
            </a:r>
            <a:r>
              <a:rPr lang="en-US" altLang="ja-JP" dirty="0" smtClean="0"/>
              <a:t> denotes</a:t>
            </a:r>
            <a:r>
              <a:rPr lang="en-US" altLang="ja-JP" baseline="0" dirty="0" smtClean="0"/>
              <a:t> a mathematical</a:t>
            </a:r>
            <a:r>
              <a:rPr lang="en-US" altLang="ja-JP" dirty="0" smtClean="0"/>
              <a:t> </a:t>
            </a:r>
            <a:r>
              <a:rPr lang="ja-JP" altLang="en-US" dirty="0" smtClean="0"/>
              <a:t>“</a:t>
            </a:r>
            <a:r>
              <a:rPr lang="en-US" altLang="ja-JP" dirty="0" smtClean="0"/>
              <a:t>function.</a:t>
            </a:r>
            <a:r>
              <a:rPr lang="ja-JP" altLang="en-US" dirty="0" smtClean="0"/>
              <a:t>”</a:t>
            </a:r>
            <a:endParaRPr lang="en-US" altLang="ja-JP" dirty="0" smtClean="0"/>
          </a:p>
          <a:p>
            <a:pPr marL="171450" indent="-171450">
              <a:buFont typeface="Arial" panose="020B0604020202020204" pitchFamily="34" charset="0"/>
              <a:buChar char="•"/>
            </a:pPr>
            <a:r>
              <a:rPr lang="en-US" altLang="ja-JP" dirty="0" smtClean="0"/>
              <a:t>K: physical capital</a:t>
            </a:r>
          </a:p>
          <a:p>
            <a:pPr marL="171450" indent="-171450">
              <a:buFont typeface="Arial" panose="020B0604020202020204" pitchFamily="34" charset="0"/>
              <a:buChar char="•"/>
            </a:pPr>
            <a:r>
              <a:rPr lang="en-US" altLang="ja-JP" dirty="0" smtClean="0"/>
              <a:t>HK: human capital</a:t>
            </a:r>
          </a:p>
          <a:p>
            <a:pPr marL="171450" indent="-171450">
              <a:buFont typeface="Arial" panose="020B0604020202020204" pitchFamily="34" charset="0"/>
              <a:buChar char="•"/>
            </a:pPr>
            <a:r>
              <a:rPr lang="en-US" altLang="ja-JP" dirty="0" smtClean="0"/>
              <a:t>L: natural resources</a:t>
            </a:r>
          </a:p>
          <a:p>
            <a:pPr marL="171450" indent="-171450">
              <a:buFont typeface="Arial" panose="020B0604020202020204" pitchFamily="34" charset="0"/>
              <a:buChar char="•"/>
            </a:pPr>
            <a:r>
              <a:rPr lang="en-US" altLang="ja-JP" dirty="0" smtClean="0"/>
              <a:t>You</a:t>
            </a:r>
            <a:r>
              <a:rPr lang="en-US" altLang="ja-JP" baseline="0" dirty="0" smtClean="0"/>
              <a:t> can read this equation as: </a:t>
            </a:r>
            <a:r>
              <a:rPr lang="ja-JP" altLang="en-US" dirty="0" smtClean="0"/>
              <a:t>“</a:t>
            </a:r>
            <a:r>
              <a:rPr lang="en-US" altLang="ja-JP" dirty="0" smtClean="0"/>
              <a:t>GDP is a function of land, labor, and capital inputs.</a:t>
            </a:r>
            <a:r>
              <a:rPr lang="ja-JP" altLang="en-US" dirty="0" smtClean="0"/>
              <a:t>”</a:t>
            </a:r>
            <a:endParaRPr lang="en-US" altLang="ja-JP" dirty="0" smtClean="0"/>
          </a:p>
          <a:p>
            <a:pPr marL="628650" lvl="1" indent="-171450">
              <a:buFont typeface="Arial" panose="020B0604020202020204" pitchFamily="34" charset="0"/>
              <a:buChar char="•"/>
            </a:pPr>
            <a:r>
              <a:rPr lang="en-US" altLang="en-US" dirty="0" smtClean="0"/>
              <a:t>or </a:t>
            </a:r>
            <a:r>
              <a:rPr lang="ja-JP" altLang="en-US" dirty="0" smtClean="0"/>
              <a:t>“</a:t>
            </a:r>
            <a:r>
              <a:rPr lang="en-US" altLang="ja-JP" dirty="0" smtClean="0"/>
              <a:t>Output is a function of inputs.</a:t>
            </a:r>
            <a:r>
              <a:rPr lang="ja-JP" altLang="en-US" dirty="0" smtClean="0"/>
              <a:t>”</a:t>
            </a:r>
            <a:endParaRPr lang="en-US" altLang="ja-JP" dirty="0" smtClean="0"/>
          </a:p>
          <a:p>
            <a:endParaRPr lang="en-US" altLang="en-US" dirty="0" smtClean="0"/>
          </a:p>
          <a:p>
            <a:pPr marL="0" indent="0">
              <a:buFont typeface="Arial" panose="020B0604020202020204" pitchFamily="34" charset="0"/>
              <a:buNone/>
            </a:pPr>
            <a:r>
              <a:rPr lang="en-US" altLang="en-US" dirty="0" smtClean="0"/>
              <a:t>The equation communicates the idea that GDP in any country depends on the resources available for production. </a:t>
            </a:r>
          </a:p>
          <a:p>
            <a:pPr marL="171450" indent="-171450">
              <a:buFont typeface="Arial" panose="020B0604020202020204" pitchFamily="34" charset="0"/>
              <a:buChar char="•"/>
            </a:pPr>
            <a:r>
              <a:rPr lang="en-US" altLang="en-US" dirty="0" smtClean="0"/>
              <a:t>All else being equal, more workers (labor and human capital) means more production.</a:t>
            </a:r>
          </a:p>
          <a:p>
            <a:pPr marL="171450" indent="-171450">
              <a:buFont typeface="Arial" panose="020B0604020202020204" pitchFamily="34" charset="0"/>
              <a:buChar char="•"/>
            </a:pPr>
            <a:r>
              <a:rPr lang="en-US" altLang="en-US" dirty="0" smtClean="0"/>
              <a:t>Additionally, more tools (physical capital) and natural resources (land and others) also leads to more output</a:t>
            </a:r>
          </a:p>
          <a:p>
            <a:pPr marL="171450" indent="-171450">
              <a:buFont typeface="Arial" panose="020B0604020202020204" pitchFamily="34" charset="0"/>
              <a:buChar char="•"/>
            </a:pPr>
            <a:r>
              <a:rPr lang="en-US" altLang="en-US" dirty="0" smtClean="0"/>
              <a:t>Resources matter!</a:t>
            </a:r>
          </a:p>
          <a:p>
            <a:pPr marL="171450" indent="-17145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14960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p:txBody>
          <a:bodyPr/>
          <a:lstStyle/>
          <a:p>
            <a:pPr>
              <a:defRPr/>
            </a:pPr>
            <a:r>
              <a:rPr lang="en-US" b="1" i="1" dirty="0" smtClean="0">
                <a:latin typeface="+mj-lt"/>
              </a:rPr>
              <a:t>Lecture notes:</a:t>
            </a:r>
          </a:p>
          <a:p>
            <a:pPr>
              <a:defRPr/>
            </a:pPr>
            <a:endParaRPr lang="en-US" b="1" i="1" dirty="0" smtClean="0">
              <a:latin typeface="+mj-lt"/>
            </a:endParaRPr>
          </a:p>
          <a:p>
            <a:pPr marL="0" indent="0">
              <a:buFont typeface="Arial" panose="020B0604020202020204" pitchFamily="34" charset="0"/>
              <a:buNone/>
              <a:defRPr/>
            </a:pPr>
            <a:r>
              <a:rPr lang="en-US" dirty="0" smtClean="0">
                <a:latin typeface="+mj-lt"/>
              </a:rPr>
              <a:t>The early Solow models focused on the availability of capital goods (much like the castaway example</a:t>
            </a:r>
            <a:r>
              <a:rPr lang="en-US" baseline="0" dirty="0" smtClean="0">
                <a:latin typeface="+mj-lt"/>
              </a:rPr>
              <a:t> on slides 10 and 11).</a:t>
            </a:r>
          </a:p>
          <a:p>
            <a:pPr marL="171450" indent="-171450">
              <a:buFont typeface="Arial" panose="020B0604020202020204" pitchFamily="34" charset="0"/>
              <a:buChar char="•"/>
              <a:defRPr/>
            </a:pPr>
            <a:r>
              <a:rPr lang="en-US" baseline="0" dirty="0" smtClean="0">
                <a:latin typeface="+mj-lt"/>
              </a:rPr>
              <a:t>First, based on theory, more physical capital available means more production.</a:t>
            </a:r>
          </a:p>
          <a:p>
            <a:pPr marL="171450" indent="-171450">
              <a:buFont typeface="Arial" panose="020B0604020202020204" pitchFamily="34" charset="0"/>
              <a:buChar char="•"/>
              <a:defRPr/>
            </a:pPr>
            <a:r>
              <a:rPr lang="en-US" baseline="0" dirty="0" smtClean="0">
                <a:latin typeface="+mj-lt"/>
              </a:rPr>
              <a:t>Second, it is observed that the capital stock in wealthy nations is higher than that in developing nations.</a:t>
            </a:r>
          </a:p>
          <a:p>
            <a:pPr marL="171450" indent="-171450">
              <a:buFont typeface="Arial" panose="020B0604020202020204" pitchFamily="34" charset="0"/>
              <a:buChar char="•"/>
              <a:defRPr/>
            </a:pPr>
            <a:r>
              <a:rPr lang="en-US" baseline="0" dirty="0" smtClean="0">
                <a:latin typeface="+mj-lt"/>
              </a:rPr>
              <a:t>Third, the data show that investment is usually increasing </a:t>
            </a:r>
            <a:r>
              <a:rPr lang="en-US" sz="1200" kern="1200" baseline="0" dirty="0" smtClean="0">
                <a:solidFill>
                  <a:schemeClr val="tx1"/>
                </a:solidFill>
                <a:latin typeface="+mn-lt"/>
                <a:ea typeface="MS PGothic" pitchFamily="34" charset="-128"/>
                <a:cs typeface="MS PGothic" pitchFamily="34" charset="-128"/>
              </a:rPr>
              <a:t>during periods of expansion.</a:t>
            </a:r>
            <a:endParaRPr lang="en-US" dirty="0" smtClean="0">
              <a:latin typeface="+mj-lt"/>
            </a:endParaRPr>
          </a:p>
          <a:p>
            <a:pPr>
              <a:defRPr/>
            </a:pPr>
            <a:endParaRPr lang="en-US" dirty="0" smtClean="0">
              <a:latin typeface="+mj-lt"/>
            </a:endParaRPr>
          </a:p>
          <a:p>
            <a:pPr marL="0" lvl="1">
              <a:defRPr/>
            </a:pPr>
            <a:r>
              <a:rPr lang="en-US" dirty="0" smtClean="0">
                <a:latin typeface="+mj-lt"/>
                <a:cs typeface="+mn-cs"/>
              </a:rPr>
              <a:t>All of these reasons appear to </a:t>
            </a:r>
            <a:r>
              <a:rPr lang="en-US" dirty="0" smtClean="0">
                <a:latin typeface="+mj-lt"/>
                <a:cs typeface="Arial" charset="0"/>
              </a:rPr>
              <a:t>point to capital and investment as the primary source of growth.</a:t>
            </a:r>
          </a:p>
          <a:p>
            <a:pPr marL="0" lvl="1">
              <a:defRPr/>
            </a:pPr>
            <a:endParaRPr lang="en-US" dirty="0" smtClean="0">
              <a:latin typeface="+mj-lt"/>
              <a:cs typeface="Arial" charset="0"/>
            </a:endParaRPr>
          </a:p>
          <a:p>
            <a:pPr marL="0" lvl="1">
              <a:defRPr/>
            </a:pPr>
            <a:r>
              <a:rPr lang="en-US" i="1" dirty="0" smtClean="0">
                <a:latin typeface="+mj-lt"/>
                <a:cs typeface="Arial" charset="0"/>
              </a:rPr>
              <a:t>Image on the left: </a:t>
            </a:r>
            <a:r>
              <a:rPr lang="en-US" i="0" dirty="0" smtClean="0">
                <a:latin typeface="+mj-lt"/>
                <a:cs typeface="Arial" charset="0"/>
              </a:rPr>
              <a:t>Malaysia</a:t>
            </a:r>
          </a:p>
          <a:p>
            <a:pPr marL="0" lvl="1">
              <a:defRPr/>
            </a:pPr>
            <a:r>
              <a:rPr lang="en-US" i="1" dirty="0" smtClean="0">
                <a:latin typeface="+mj-lt"/>
                <a:cs typeface="Arial" charset="0"/>
              </a:rPr>
              <a:t>Image</a:t>
            </a:r>
            <a:r>
              <a:rPr lang="en-US" i="1" baseline="0" dirty="0" smtClean="0">
                <a:latin typeface="+mj-lt"/>
                <a:cs typeface="Arial" charset="0"/>
              </a:rPr>
              <a:t> on the right: </a:t>
            </a:r>
            <a:r>
              <a:rPr lang="en-US" i="0" baseline="0" dirty="0" smtClean="0">
                <a:latin typeface="+mj-lt"/>
                <a:cs typeface="Arial" charset="0"/>
              </a:rPr>
              <a:t>Uganda</a:t>
            </a:r>
            <a:endParaRPr lang="en-US" i="1" dirty="0" smtClean="0">
              <a:latin typeface="+mj-lt"/>
              <a:cs typeface="Arial" charset="0"/>
            </a:endParaRPr>
          </a:p>
        </p:txBody>
      </p:sp>
    </p:spTree>
    <p:extLst>
      <p:ext uri="{BB962C8B-B14F-4D97-AF65-F5344CB8AC3E}">
        <p14:creationId xmlns:p14="http://schemas.microsoft.com/office/powerpoint/2010/main" val="197622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12.2</a:t>
            </a:r>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Growth in real investment is positively correlated with growth in real GDP. </a:t>
            </a:r>
          </a:p>
          <a:p>
            <a:pPr marL="171450" indent="-171450">
              <a:buFont typeface="Arial" panose="020B0604020202020204" pitchFamily="34" charset="0"/>
              <a:buChar char="•"/>
            </a:pPr>
            <a:r>
              <a:rPr lang="en-US" altLang="en-US" dirty="0" smtClean="0"/>
              <a:t>If you were to draw a trend line through these data points,</a:t>
            </a:r>
            <a:r>
              <a:rPr lang="en-US" altLang="en-US" baseline="0" dirty="0" smtClean="0"/>
              <a:t> it would be upward sloping.</a:t>
            </a:r>
          </a:p>
          <a:p>
            <a:pPr marL="171450" indent="-171450">
              <a:buFont typeface="Arial" panose="020B0604020202020204" pitchFamily="34" charset="0"/>
              <a:buChar char="•"/>
            </a:pPr>
            <a:r>
              <a:rPr lang="en-US" altLang="en-US" dirty="0" smtClean="0"/>
              <a:t>However, it is</a:t>
            </a:r>
            <a:r>
              <a:rPr lang="en-US" altLang="en-US" baseline="0" dirty="0" smtClean="0"/>
              <a:t> unclear from the chart above whether this implies causation and in which direction.</a:t>
            </a:r>
          </a:p>
          <a:p>
            <a:pPr marL="171450" indent="-171450">
              <a:buFont typeface="Arial" panose="020B0604020202020204" pitchFamily="34" charset="0"/>
              <a:buChar char="•"/>
            </a:pPr>
            <a:endParaRPr lang="en-US" altLang="en-US" baseline="0" dirty="0" smtClean="0"/>
          </a:p>
          <a:p>
            <a:pPr marL="0" indent="0">
              <a:buFont typeface="Arial" panose="020B0604020202020204" pitchFamily="34" charset="0"/>
              <a:buNone/>
            </a:pPr>
            <a:r>
              <a:rPr lang="en-US" altLang="en-US" b="1" i="1" baseline="0" dirty="0" smtClean="0"/>
              <a:t>Lecture tip: </a:t>
            </a:r>
            <a:r>
              <a:rPr lang="en-US" altLang="en-US" b="0" i="0" baseline="0" dirty="0" smtClean="0"/>
              <a:t>This is a good time to remind students that correlation does not always imply causation.</a:t>
            </a:r>
          </a:p>
          <a:p>
            <a:pPr marL="171450" indent="-171450">
              <a:buFont typeface="Arial" panose="020B0604020202020204" pitchFamily="34" charset="0"/>
              <a:buChar char="•"/>
            </a:pPr>
            <a:r>
              <a:rPr lang="en-US" altLang="en-US" b="0" i="0" baseline="0" dirty="0" smtClean="0"/>
              <a:t>Interpreting correlation as causal can be very misleading and lead to inaccurate conclusions and ineffective policies.</a:t>
            </a:r>
          </a:p>
          <a:p>
            <a:pPr marL="171450" indent="-171450">
              <a:buFont typeface="Arial" panose="020B0604020202020204" pitchFamily="34" charset="0"/>
              <a:buChar char="•"/>
            </a:pPr>
            <a:r>
              <a:rPr lang="en-US" altLang="en-US" b="0" i="0" baseline="0" dirty="0" smtClean="0"/>
              <a:t>See http://www.tylervigen.com/spurious-correlations for some fun examples of spurious correlations.</a:t>
            </a:r>
          </a:p>
          <a:p>
            <a:pPr marL="0" indent="0">
              <a:buFont typeface="Arial" panose="020B0604020202020204" pitchFamily="34" charset="0"/>
              <a:buNone/>
            </a:pPr>
            <a:endParaRPr lang="en-US" altLang="en-US" b="0" i="0" baseline="0" dirty="0" smtClean="0"/>
          </a:p>
          <a:p>
            <a:pPr marL="0" indent="0">
              <a:buFont typeface="Arial" panose="020B0604020202020204" pitchFamily="34" charset="0"/>
              <a:buNone/>
            </a:pPr>
            <a:r>
              <a:rPr lang="en-US" altLang="en-US" b="0" i="1" baseline="0" dirty="0" smtClean="0"/>
              <a:t>Source: </a:t>
            </a:r>
            <a:r>
              <a:rPr lang="en-US" altLang="en-US" b="0" i="0" baseline="0" dirty="0" smtClean="0"/>
              <a:t>http://www.tylervigen.com/spurious-correlations </a:t>
            </a:r>
            <a:endParaRPr lang="en-US" altLang="en-US" b="0" i="0" dirty="0" smtClean="0"/>
          </a:p>
        </p:txBody>
      </p:sp>
    </p:spTree>
    <p:extLst>
      <p:ext uri="{BB962C8B-B14F-4D97-AF65-F5344CB8AC3E}">
        <p14:creationId xmlns:p14="http://schemas.microsoft.com/office/powerpoint/2010/main" val="149344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There</a:t>
            </a:r>
            <a:r>
              <a:rPr lang="en-US" altLang="en-US" baseline="0" dirty="0" smtClean="0"/>
              <a:t> is a </a:t>
            </a:r>
            <a:r>
              <a:rPr lang="en-US" altLang="en-US" dirty="0" smtClean="0"/>
              <a:t>marginal product for</a:t>
            </a:r>
            <a:r>
              <a:rPr lang="en-US" altLang="en-US" baseline="0" dirty="0" smtClean="0"/>
              <a:t> each input.</a:t>
            </a:r>
          </a:p>
          <a:p>
            <a:pPr marL="171450" indent="-171450">
              <a:buFont typeface="Arial" panose="020B0604020202020204" pitchFamily="34" charset="0"/>
              <a:buChar char="•"/>
            </a:pPr>
            <a:r>
              <a:rPr lang="en-US" altLang="en-US" dirty="0" smtClean="0"/>
              <a:t>The three inequalities are implicitly stating a </a:t>
            </a:r>
            <a:r>
              <a:rPr lang="ja-JP" altLang="en-US" dirty="0" smtClean="0"/>
              <a:t>“</a:t>
            </a:r>
            <a:r>
              <a:rPr lang="en-US" altLang="ja-JP" i="1" dirty="0" smtClean="0"/>
              <a:t>ceteris paribus</a:t>
            </a:r>
            <a:r>
              <a:rPr lang="ja-JP" altLang="en-US" dirty="0" smtClean="0"/>
              <a:t>”</a:t>
            </a:r>
            <a:r>
              <a:rPr lang="en-US" altLang="ja-JP" dirty="0" smtClean="0"/>
              <a:t> assumption of just adding the </a:t>
            </a:r>
            <a:r>
              <a:rPr lang="en-US" altLang="ja-JP" i="1" dirty="0" smtClean="0"/>
              <a:t>one</a:t>
            </a:r>
            <a:r>
              <a:rPr lang="en-US" altLang="ja-JP" dirty="0" smtClean="0"/>
              <a:t> input while holding the others constant. </a:t>
            </a:r>
          </a:p>
          <a:p>
            <a:pPr marL="171450" indent="-171450">
              <a:buFont typeface="Arial" panose="020B0604020202020204" pitchFamily="34" charset="0"/>
              <a:buChar char="•"/>
            </a:pPr>
            <a:r>
              <a:rPr lang="en-US" altLang="ja-JP" dirty="0" smtClean="0"/>
              <a:t>The MP of each input is positive. </a:t>
            </a:r>
          </a:p>
          <a:p>
            <a:pPr marL="171450" indent="-171450">
              <a:buFont typeface="Arial" panose="020B0604020202020204" pitchFamily="34" charset="0"/>
              <a:buChar char="•"/>
            </a:pPr>
            <a:r>
              <a:rPr lang="en-US" altLang="ja-JP" dirty="0" smtClean="0"/>
              <a:t>If we add more of </a:t>
            </a:r>
            <a:r>
              <a:rPr lang="en-US" altLang="ja-JP" i="1" dirty="0" smtClean="0"/>
              <a:t>any</a:t>
            </a:r>
            <a:r>
              <a:rPr lang="en-US" altLang="ja-JP" dirty="0" smtClean="0"/>
              <a:t> input, output will increase.</a:t>
            </a:r>
          </a:p>
          <a:p>
            <a:endParaRPr lang="en-US" altLang="en-US" dirty="0" smtClean="0"/>
          </a:p>
          <a:p>
            <a:r>
              <a:rPr lang="en-US" altLang="en-US" b="1" i="1" dirty="0" smtClean="0"/>
              <a:t>Lecture</a:t>
            </a:r>
            <a:r>
              <a:rPr lang="en-US" altLang="en-US" b="1" i="1" baseline="0" dirty="0" smtClean="0"/>
              <a:t> tip: </a:t>
            </a:r>
            <a:r>
              <a:rPr lang="en-US" altLang="en-US" b="0" i="0" baseline="0" dirty="0" smtClean="0"/>
              <a:t>For students who are mathematically inclined, you can mention that the marginal product is the partial derivative of Y with respect to a particular input.</a:t>
            </a:r>
            <a:endParaRPr lang="en-US" altLang="en-US" b="0" i="0" dirty="0" smtClean="0"/>
          </a:p>
        </p:txBody>
      </p:sp>
    </p:spTree>
    <p:extLst>
      <p:ext uri="{BB962C8B-B14F-4D97-AF65-F5344CB8AC3E}">
        <p14:creationId xmlns:p14="http://schemas.microsoft.com/office/powerpoint/2010/main" val="47570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chemeClr val="accent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149883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600200"/>
            <a:ext cx="9144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1891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2482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787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418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24140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560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013644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3.bin"/><Relationship Id="rId5"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iig.wwnorton.com/prinecoma2/full/page/449_technological_change_in_modern_marvels_harvesting_2" TargetMode="External"/><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4.bin"/><Relationship Id="rId5" Type="http://schemas.openxmlformats.org/officeDocument/2006/relationships/image" Target="../media/image3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729038" y="1350963"/>
            <a:ext cx="5106987" cy="4179887"/>
          </a:xfrm>
        </p:spPr>
        <p:txBody>
          <a:bodyPr>
            <a:normAutofit/>
          </a:bodyPr>
          <a:lstStyle/>
          <a:p>
            <a:pPr>
              <a:defRPr/>
            </a:pPr>
            <a:r>
              <a:rPr lang="en-US" cap="none" dirty="0" smtClean="0">
                <a:latin typeface="Arial" charset="0"/>
              </a:rPr>
              <a:t>Growth Theory</a:t>
            </a:r>
            <a:endParaRPr lang="en-US" cap="none" dirty="0" smtClean="0">
              <a:latin typeface="Arial" charset="0"/>
            </a:endParaRPr>
          </a:p>
        </p:txBody>
      </p:sp>
      <p:sp>
        <p:nvSpPr>
          <p:cNvPr id="11266" name="Text Placeholder 2"/>
          <p:cNvSpPr>
            <a:spLocks noGrp="1"/>
          </p:cNvSpPr>
          <p:nvPr>
            <p:ph type="body" sz="quarter" idx="10"/>
          </p:nvPr>
        </p:nvSpPr>
        <p:spPr>
          <a:xfrm>
            <a:off x="323850" y="1350963"/>
            <a:ext cx="3116263" cy="4179887"/>
          </a:xfrm>
        </p:spPr>
        <p:txBody>
          <a:bodyPr/>
          <a:lstStyle/>
          <a:p>
            <a:r>
              <a:rPr lang="en-US" dirty="0" smtClean="0">
                <a:solidFill>
                  <a:srgbClr val="1492C7"/>
                </a:solidFill>
                <a:latin typeface="Helvetica Neue Medium" pitchFamily="-103" charset="0"/>
                <a:cs typeface="Arial" pitchFamily="-103" charset="0"/>
              </a:rPr>
              <a:t>12</a:t>
            </a:r>
            <a:endParaRPr lang="en-US" dirty="0">
              <a:solidFill>
                <a:srgbClr val="1492C7"/>
              </a:solidFill>
              <a:latin typeface="Helvetica Neue Medium" pitchFamily="-103" charset="0"/>
              <a:cs typeface="Arial" pitchFamily="-10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Simple Example:</a:t>
            </a:r>
            <a:br>
              <a:rPr lang="en-US" altLang="en-US" dirty="0" smtClean="0">
                <a:latin typeface="Arial" panose="020B0604020202020204" pitchFamily="34" charset="0"/>
              </a:rPr>
            </a:br>
            <a:r>
              <a:rPr lang="en-US" altLang="en-US" dirty="0" smtClean="0">
                <a:latin typeface="Arial" panose="020B0604020202020204" pitchFamily="34" charset="0"/>
              </a:rPr>
              <a:t>Castaway on an </a:t>
            </a:r>
            <a:r>
              <a:rPr lang="en-US" altLang="en-US" dirty="0" smtClean="0">
                <a:latin typeface="Arial" panose="020B0604020202020204" pitchFamily="34" charset="0"/>
              </a:rPr>
              <a:t>Island</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pic>
        <p:nvPicPr>
          <p:cNvPr id="4" name="Picture 3" descr="PRINECOMA2_TABLE12.01.jpg"/>
          <p:cNvPicPr>
            <a:picLocks noChangeAspect="1"/>
          </p:cNvPicPr>
          <p:nvPr/>
        </p:nvPicPr>
        <p:blipFill>
          <a:blip r:embed="rId3"/>
          <a:srcRect b="4321"/>
          <a:stretch>
            <a:fillRect/>
          </a:stretch>
        </p:blipFill>
        <p:spPr>
          <a:xfrm>
            <a:off x="304800" y="1940396"/>
            <a:ext cx="8534400" cy="402450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Simple Example:</a:t>
            </a:r>
            <a:br>
              <a:rPr lang="en-US" altLang="en-US" dirty="0" smtClean="0">
                <a:latin typeface="Arial" panose="020B0604020202020204" pitchFamily="34" charset="0"/>
              </a:rPr>
            </a:br>
            <a:r>
              <a:rPr lang="en-US" altLang="en-US" dirty="0" smtClean="0">
                <a:latin typeface="Arial" panose="020B0604020202020204" pitchFamily="34" charset="0"/>
              </a:rPr>
              <a:t>Castaway on an </a:t>
            </a:r>
            <a:r>
              <a:rPr lang="en-US" altLang="en-US" dirty="0" smtClean="0">
                <a:latin typeface="Arial" panose="020B0604020202020204" pitchFamily="34" charset="0"/>
              </a:rPr>
              <a:t>Island</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16387" name="Content Placeholder 2"/>
          <p:cNvSpPr>
            <a:spLocks noGrp="1"/>
          </p:cNvSpPr>
          <p:nvPr>
            <p:ph idx="1"/>
          </p:nvPr>
        </p:nvSpPr>
        <p:spPr>
          <a:xfrm>
            <a:off x="457200" y="1760538"/>
            <a:ext cx="6392863" cy="4848225"/>
          </a:xfrm>
        </p:spPr>
        <p:txBody>
          <a:bodyPr/>
          <a:lstStyle/>
          <a:p>
            <a:r>
              <a:rPr lang="en-US" altLang="en-US" sz="2800" dirty="0" smtClean="0">
                <a:latin typeface="Arial" panose="020B0604020202020204" pitchFamily="34" charset="0"/>
              </a:rPr>
              <a:t>A ladder will help gather fruit</a:t>
            </a:r>
          </a:p>
          <a:p>
            <a:pPr lvl="1"/>
            <a:r>
              <a:rPr lang="en-US" altLang="en-US" sz="2400" dirty="0" smtClean="0">
                <a:latin typeface="Arial" panose="020B0604020202020204" pitchFamily="34" charset="0"/>
              </a:rPr>
              <a:t>Will adding a </a:t>
            </a:r>
            <a:r>
              <a:rPr lang="en-US" altLang="en-US" sz="2400" u="sng" dirty="0" smtClean="0">
                <a:latin typeface="Arial" panose="020B0604020202020204" pitchFamily="34" charset="0"/>
              </a:rPr>
              <a:t>second</a:t>
            </a:r>
            <a:r>
              <a:rPr lang="en-US" altLang="en-US" sz="2400" dirty="0" smtClean="0">
                <a:latin typeface="Arial" panose="020B0604020202020204" pitchFamily="34" charset="0"/>
              </a:rPr>
              <a:t> ladder help?</a:t>
            </a:r>
          </a:p>
          <a:p>
            <a:pPr lvl="2"/>
            <a:r>
              <a:rPr lang="en-US" altLang="en-US" sz="2000" dirty="0" smtClean="0">
                <a:latin typeface="Arial" panose="020B0604020202020204" pitchFamily="34" charset="0"/>
                <a:cs typeface="Arial" panose="020B0604020202020204" pitchFamily="34" charset="0"/>
              </a:rPr>
              <a:t>Yes</a:t>
            </a:r>
          </a:p>
          <a:p>
            <a:pPr lvl="1"/>
            <a:r>
              <a:rPr lang="en-US" altLang="en-US" sz="2400" dirty="0" smtClean="0">
                <a:latin typeface="Arial" panose="020B0604020202020204" pitchFamily="34" charset="0"/>
              </a:rPr>
              <a:t>Will the second ladder increase fruit production </a:t>
            </a:r>
            <a:r>
              <a:rPr lang="en-US" altLang="en-US" sz="2400" u="sng" dirty="0" smtClean="0">
                <a:latin typeface="Arial" panose="020B0604020202020204" pitchFamily="34" charset="0"/>
              </a:rPr>
              <a:t>as much</a:t>
            </a:r>
            <a:r>
              <a:rPr lang="en-US" altLang="en-US" sz="2400" dirty="0" smtClean="0">
                <a:latin typeface="Arial" panose="020B0604020202020204" pitchFamily="34" charset="0"/>
              </a:rPr>
              <a:t> as the first ladder did?</a:t>
            </a:r>
          </a:p>
          <a:p>
            <a:pPr lvl="2"/>
            <a:r>
              <a:rPr lang="en-US" altLang="en-US" sz="2000" dirty="0" smtClean="0">
                <a:latin typeface="Arial" panose="020B0604020202020204" pitchFamily="34" charset="0"/>
                <a:cs typeface="Arial" panose="020B0604020202020204" pitchFamily="34" charset="0"/>
              </a:rPr>
              <a:t>No. This is related to the principle of</a:t>
            </a:r>
            <a:br>
              <a:rPr lang="en-US" altLang="en-US" sz="2000" dirty="0" smtClean="0">
                <a:latin typeface="Arial" panose="020B0604020202020204" pitchFamily="34" charset="0"/>
                <a:cs typeface="Arial" panose="020B0604020202020204" pitchFamily="34" charset="0"/>
              </a:rPr>
            </a:br>
            <a:r>
              <a:rPr lang="en-US" altLang="en-US" sz="2000" i="1" dirty="0" smtClean="0">
                <a:latin typeface="Arial" panose="020B0604020202020204" pitchFamily="34" charset="0"/>
                <a:cs typeface="Arial" panose="020B0604020202020204" pitchFamily="34" charset="0"/>
              </a:rPr>
              <a:t>diminishing marginal productivity</a:t>
            </a:r>
            <a:r>
              <a:rPr lang="en-US" altLang="en-US" sz="2000" dirty="0" smtClean="0">
                <a:latin typeface="Arial" panose="020B0604020202020204" pitchFamily="34" charset="0"/>
                <a:cs typeface="Arial" panose="020B0604020202020204" pitchFamily="34" charset="0"/>
              </a:rPr>
              <a:t>.</a:t>
            </a:r>
          </a:p>
          <a:p>
            <a:r>
              <a:rPr lang="en-US" altLang="en-US" sz="2800" dirty="0" smtClean="0">
                <a:latin typeface="Arial" panose="020B0604020202020204" pitchFamily="34" charset="0"/>
              </a:rPr>
              <a:t>MP &gt; 0, however…</a:t>
            </a:r>
          </a:p>
          <a:p>
            <a:pPr lvl="1"/>
            <a:r>
              <a:rPr lang="en-US" altLang="en-US" sz="2400" dirty="0" smtClean="0">
                <a:latin typeface="Arial" panose="020B0604020202020204" pitchFamily="34" charset="0"/>
              </a:rPr>
              <a:t>A resource’</a:t>
            </a:r>
            <a:r>
              <a:rPr lang="en-US" altLang="ja-JP" sz="2400" dirty="0" smtClean="0">
                <a:latin typeface="Arial" panose="020B0604020202020204" pitchFamily="34" charset="0"/>
              </a:rPr>
              <a:t>s MP declines as the quantity of the resource increases.</a:t>
            </a:r>
            <a:endParaRPr lang="en-US" altLang="en-US" sz="2400" dirty="0" smtClean="0">
              <a:latin typeface="Arial" panose="020B0604020202020204" pitchFamily="34" charset="0"/>
            </a:endParaRPr>
          </a:p>
        </p:txBody>
      </p:sp>
      <p:pic>
        <p:nvPicPr>
          <p:cNvPr id="16388" name="Picture 5" descr="I:\DirkTextbookN\Jpegs(All)\Macro Ch19-33\ch12\04_PRINECOMA_CH12.jpg"/>
          <p:cNvPicPr>
            <a:picLocks noChangeAspect="1" noChangeArrowheads="1"/>
          </p:cNvPicPr>
          <p:nvPr/>
        </p:nvPicPr>
        <p:blipFill>
          <a:blip r:embed="rId3">
            <a:extLst>
              <a:ext uri="{28A0092B-C50C-407E-A947-70E740481C1C}">
                <a14:useLocalDpi xmlns:a14="http://schemas.microsoft.com/office/drawing/2010/main" val="0"/>
              </a:ext>
            </a:extLst>
          </a:blip>
          <a:srcRect r="25110"/>
          <a:stretch>
            <a:fillRect/>
          </a:stretch>
        </p:blipFill>
        <p:spPr bwMode="auto">
          <a:xfrm>
            <a:off x="6878638" y="1743075"/>
            <a:ext cx="21320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3" y="2230438"/>
            <a:ext cx="4313237"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rv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868613"/>
            <a:ext cx="28400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eft_graph.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2384425"/>
            <a:ext cx="38925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5713" y="2789238"/>
            <a:ext cx="2693987"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itle 10"/>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Production Function: </a:t>
            </a:r>
            <a:br>
              <a:rPr lang="en-US" altLang="en-US" dirty="0" smtClean="0">
                <a:latin typeface="Arial" panose="020B0604020202020204" pitchFamily="34" charset="0"/>
              </a:rPr>
            </a:br>
            <a:r>
              <a:rPr lang="en-US" altLang="en-US" dirty="0" smtClean="0">
                <a:latin typeface="Arial" panose="020B0604020202020204" pitchFamily="34" charset="0"/>
              </a:rPr>
              <a:t>Table and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Eisenhower Interstate Highway System</a:t>
            </a:r>
          </a:p>
        </p:txBody>
      </p:sp>
      <p:pic>
        <p:nvPicPr>
          <p:cNvPr id="36866" name="Picture 4" descr="I:\DirkTextbookN\Jpegs(All)\Macro Ch19-33\ch12\05_PRINECOMA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711325"/>
            <a:ext cx="79121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392238"/>
            <a:ext cx="54737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rv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927225"/>
            <a:ext cx="3481388"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k_line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2181225"/>
            <a:ext cx="22225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y_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49488" y="1927225"/>
            <a:ext cx="35115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itle 5"/>
          <p:cNvSpPr>
            <a:spLocks noGrp="1"/>
          </p:cNvSpPr>
          <p:nvPr>
            <p:ph type="title"/>
          </p:nvPr>
        </p:nvSpPr>
        <p:spPr>
          <a:xfrm>
            <a:off x="490538" y="-17463"/>
            <a:ext cx="8229600" cy="768351"/>
          </a:xfrm>
        </p:spPr>
        <p:txBody>
          <a:bodyPr/>
          <a:lstStyle/>
          <a:p>
            <a:r>
              <a:rPr lang="en-US" altLang="en-US" sz="4000" smtClean="0">
                <a:latin typeface="Arial" panose="020B0604020202020204" pitchFamily="34" charset="0"/>
              </a:rPr>
              <a:t>Aggregate Production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According to the idea of diminishing marginal product, where will capital have the highest marginal productivity?</a:t>
            </a:r>
          </a:p>
          <a:p>
            <a:pPr marL="971550" lvl="1" indent="-514350">
              <a:buFont typeface="+mj-lt"/>
              <a:buAutoNum type="alphaUcPeriod"/>
            </a:pPr>
            <a:r>
              <a:rPr lang="en-US" altLang="en-US" sz="2800" dirty="0" smtClean="0">
                <a:latin typeface="Arial" panose="020B0604020202020204" pitchFamily="34" charset="0"/>
              </a:rPr>
              <a:t>in countries with a large amount of labor</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 countries with a small amount of labor</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 countries with a large amount of capital</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 countries with a small amount of capital</a:t>
            </a:r>
          </a:p>
        </p:txBody>
      </p:sp>
      <p:sp>
        <p:nvSpPr>
          <p:cNvPr id="4" name="Rectangle 3" descr="Correct answer: D, in countries with a small amount of capital"/>
          <p:cNvSpPr/>
          <p:nvPr/>
        </p:nvSpPr>
        <p:spPr>
          <a:xfrm>
            <a:off x="877171" y="4790240"/>
            <a:ext cx="7329280" cy="56883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19842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Two Theoretical </a:t>
            </a:r>
            <a:r>
              <a:rPr lang="en-US" altLang="en-US" sz="4000" dirty="0" smtClean="0">
                <a:latin typeface="Arial" panose="020B0604020202020204" pitchFamily="34" charset="0"/>
              </a:rPr>
              <a:t>Implications</a:t>
            </a:r>
            <a:r>
              <a:rPr lang="en-US" altLang="x-none" sz="4000" dirty="0">
                <a:latin typeface="Arial" charset="0"/>
                <a:ea typeface="MS PGothic" charset="-128"/>
                <a:cs typeface="Arial" charset="0"/>
              </a:rPr>
              <a:t>—</a:t>
            </a:r>
            <a:r>
              <a:rPr lang="en-US" altLang="en-US" sz="4000" dirty="0" smtClean="0">
                <a:latin typeface="Arial" panose="020B0604020202020204" pitchFamily="34" charset="0"/>
              </a:rPr>
              <a:t>1 </a:t>
            </a:r>
            <a:endParaRPr lang="en-US" altLang="en-US" sz="4000" dirty="0" smtClean="0">
              <a:latin typeface="Arial" panose="020B0604020202020204" pitchFamily="34" charset="0"/>
            </a:endParaRPr>
          </a:p>
        </p:txBody>
      </p:sp>
      <p:sp>
        <p:nvSpPr>
          <p:cNvPr id="7171" name="Content Placeholder 2"/>
          <p:cNvSpPr>
            <a:spLocks noGrp="1"/>
          </p:cNvSpPr>
          <p:nvPr>
            <p:ph idx="1"/>
          </p:nvPr>
        </p:nvSpPr>
        <p:spPr>
          <a:xfrm>
            <a:off x="457199" y="1712913"/>
            <a:ext cx="8362335" cy="4895850"/>
          </a:xfrm>
        </p:spPr>
        <p:txBody>
          <a:bodyPr/>
          <a:lstStyle/>
          <a:p>
            <a:pPr marL="514350" indent="-514350">
              <a:buFont typeface="Calibri" panose="020F0502020204030204" pitchFamily="34" charset="0"/>
              <a:buAutoNum type="arabicPeriod"/>
            </a:pPr>
            <a:r>
              <a:rPr lang="en-US" altLang="en-US" sz="2800" dirty="0" smtClean="0">
                <a:latin typeface="Arial" panose="020B0604020202020204" pitchFamily="34" charset="0"/>
              </a:rPr>
              <a:t>Steady states</a:t>
            </a:r>
          </a:p>
          <a:p>
            <a:pPr lvl="1"/>
            <a:r>
              <a:rPr lang="en-US" altLang="en-US" sz="2400" dirty="0" smtClean="0">
                <a:latin typeface="Arial" panose="020B0604020202020204" pitchFamily="34" charset="0"/>
              </a:rPr>
              <a:t>A long-run equilibrium point in which there is no new investment</a:t>
            </a:r>
          </a:p>
          <a:p>
            <a:pPr lvl="2"/>
            <a:r>
              <a:rPr lang="en-US" altLang="en-US" sz="2000" dirty="0">
                <a:latin typeface="Arial" panose="020B0604020202020204" pitchFamily="34" charset="0"/>
              </a:rPr>
              <a:t>T</a:t>
            </a:r>
            <a:r>
              <a:rPr lang="en-US" altLang="en-US" sz="2000" dirty="0" smtClean="0">
                <a:latin typeface="Arial" panose="020B0604020202020204" pitchFamily="34" charset="0"/>
              </a:rPr>
              <a:t>here is no change in capital stock or real income at this point</a:t>
            </a:r>
          </a:p>
          <a:p>
            <a:pPr lvl="1"/>
            <a:r>
              <a:rPr lang="en-US" altLang="en-US" sz="2400" dirty="0" smtClean="0">
                <a:latin typeface="Arial" panose="020B0604020202020204" pitchFamily="34" charset="0"/>
              </a:rPr>
              <a:t>Since MPK decreases, there eventually will be no positive </a:t>
            </a:r>
            <a:r>
              <a:rPr lang="en-US" altLang="en-US" sz="2400" i="1" dirty="0" smtClean="0">
                <a:latin typeface="Arial" panose="020B0604020202020204" pitchFamily="34" charset="0"/>
              </a:rPr>
              <a:t>net</a:t>
            </a:r>
            <a:r>
              <a:rPr lang="en-US" altLang="en-US" sz="2400" dirty="0" smtClean="0">
                <a:latin typeface="Arial" panose="020B0604020202020204" pitchFamily="34" charset="0"/>
              </a:rPr>
              <a:t> return to more investment, even if the cost of capital is zero.</a:t>
            </a:r>
          </a:p>
          <a:p>
            <a:pPr lvl="1"/>
            <a:r>
              <a:rPr lang="en-US" altLang="en-US" sz="2400" dirty="0" smtClean="0">
                <a:latin typeface="Arial" panose="020B0604020202020204" pitchFamily="34" charset="0"/>
              </a:rPr>
              <a:t>There is no incentive to invest if the cost of investment is greater than the return on investment.</a:t>
            </a:r>
          </a:p>
          <a:p>
            <a:pPr marL="514350" indent="-514350"/>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0"/>
          <p:cNvSpPr>
            <a:spLocks noGrp="1"/>
          </p:cNvSpPr>
          <p:nvPr>
            <p:ph type="title"/>
          </p:nvPr>
        </p:nvSpPr>
        <p:spPr>
          <a:xfrm>
            <a:off x="490538" y="-17463"/>
            <a:ext cx="8229600" cy="768351"/>
          </a:xfrm>
        </p:spPr>
        <p:txBody>
          <a:bodyPr/>
          <a:lstStyle/>
          <a:p>
            <a:r>
              <a:rPr lang="en-US" altLang="en-US" sz="3000" dirty="0" smtClean="0">
                <a:latin typeface="Arial" panose="020B0604020202020204" pitchFamily="34" charset="0"/>
              </a:rPr>
              <a:t>Changes in Resources: Natural Disasters</a:t>
            </a:r>
          </a:p>
        </p:txBody>
      </p:sp>
      <p:pic>
        <p:nvPicPr>
          <p:cNvPr id="43010" name="Picture 2" descr="08_PRINECOMA_CH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968375"/>
            <a:ext cx="6459538"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Investment</a:t>
            </a:r>
          </a:p>
        </p:txBody>
      </p:sp>
      <p:sp>
        <p:nvSpPr>
          <p:cNvPr id="22531" name="Content Placeholder 2"/>
          <p:cNvSpPr>
            <a:spLocks noGrp="1"/>
          </p:cNvSpPr>
          <p:nvPr>
            <p:ph idx="1"/>
          </p:nvPr>
        </p:nvSpPr>
        <p:spPr>
          <a:xfrm>
            <a:off x="228600" y="1712913"/>
            <a:ext cx="8686800" cy="4895850"/>
          </a:xfrm>
        </p:spPr>
        <p:txBody>
          <a:bodyPr/>
          <a:lstStyle/>
          <a:p>
            <a:r>
              <a:rPr lang="en-US" altLang="en-US" sz="3000" dirty="0" smtClean="0">
                <a:latin typeface="Arial" panose="020B0604020202020204" pitchFamily="34" charset="0"/>
              </a:rPr>
              <a:t>Depreciation</a:t>
            </a:r>
          </a:p>
          <a:p>
            <a:pPr lvl="1"/>
            <a:r>
              <a:rPr lang="en-US" altLang="en-US" sz="2800" dirty="0" smtClean="0">
                <a:latin typeface="Arial" panose="020B0604020202020204" pitchFamily="34" charset="0"/>
              </a:rPr>
              <a:t>The fall in the value of a resource over time</a:t>
            </a:r>
          </a:p>
          <a:p>
            <a:pPr lvl="2"/>
            <a:r>
              <a:rPr lang="en-US" altLang="en-US" sz="2600" dirty="0" smtClean="0">
                <a:latin typeface="Arial" panose="020B0604020202020204" pitchFamily="34" charset="0"/>
              </a:rPr>
              <a:t>Factories become outdated</a:t>
            </a:r>
          </a:p>
          <a:p>
            <a:pPr lvl="2"/>
            <a:r>
              <a:rPr lang="en-US" altLang="en-US" sz="2600" dirty="0">
                <a:latin typeface="Arial" panose="020B0604020202020204" pitchFamily="34" charset="0"/>
              </a:rPr>
              <a:t>M</a:t>
            </a:r>
            <a:r>
              <a:rPr lang="en-US" altLang="en-US" sz="2600" dirty="0" smtClean="0">
                <a:latin typeface="Arial" panose="020B0604020202020204" pitchFamily="34" charset="0"/>
              </a:rPr>
              <a:t>achines wear down</a:t>
            </a:r>
          </a:p>
          <a:p>
            <a:pPr lvl="2"/>
            <a:r>
              <a:rPr lang="en-US" altLang="en-US" sz="2600" dirty="0">
                <a:latin typeface="Arial" panose="020B0604020202020204" pitchFamily="34" charset="0"/>
              </a:rPr>
              <a:t>R</a:t>
            </a:r>
            <a:r>
              <a:rPr lang="en-US" altLang="en-US" sz="2600" dirty="0" smtClean="0">
                <a:latin typeface="Arial" panose="020B0604020202020204" pitchFamily="34" charset="0"/>
              </a:rPr>
              <a:t>oads crumble</a:t>
            </a:r>
          </a:p>
          <a:p>
            <a:r>
              <a:rPr lang="en-US" altLang="en-US" sz="3000" dirty="0" smtClean="0">
                <a:latin typeface="Arial" panose="020B0604020202020204" pitchFamily="34" charset="0"/>
              </a:rPr>
              <a:t>Net investment</a:t>
            </a:r>
          </a:p>
          <a:p>
            <a:pPr lvl="1"/>
            <a:r>
              <a:rPr lang="en-US" altLang="en-US" sz="2800" dirty="0" smtClean="0">
                <a:latin typeface="Arial" panose="020B0604020202020204" pitchFamily="34" charset="0"/>
              </a:rPr>
              <a:t>Investment minus depreciation</a:t>
            </a:r>
          </a:p>
          <a:p>
            <a:pPr lvl="1"/>
            <a:r>
              <a:rPr lang="en-US" altLang="en-US" sz="2800" dirty="0" smtClean="0">
                <a:latin typeface="Arial" panose="020B0604020202020204" pitchFamily="34" charset="0"/>
              </a:rPr>
              <a:t>To increase capital stock, net investment &gt; 0</a:t>
            </a:r>
          </a:p>
          <a:p>
            <a:pPr lvl="1"/>
            <a:r>
              <a:rPr lang="en-US" altLang="en-US" sz="2800" dirty="0" smtClean="0">
                <a:latin typeface="Arial" panose="020B0604020202020204" pitchFamily="34" charset="0"/>
              </a:rPr>
              <a:t>In a steady state, there is no net investment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sz="4000" dirty="0" smtClean="0">
                <a:latin typeface="Arial" panose="020B0604020202020204" pitchFamily="34" charset="0"/>
              </a:rPr>
              <a:t>Two Theoretical </a:t>
            </a:r>
            <a:r>
              <a:rPr lang="en-US" altLang="en-US" sz="4000" dirty="0" smtClean="0">
                <a:latin typeface="Arial" panose="020B0604020202020204" pitchFamily="34" charset="0"/>
              </a:rPr>
              <a:t>Implications</a:t>
            </a:r>
            <a:r>
              <a:rPr lang="en-US" altLang="x-none" sz="4000" dirty="0">
                <a:latin typeface="Arial" charset="0"/>
                <a:ea typeface="MS PGothic" charset="-128"/>
                <a:cs typeface="Arial" charset="0"/>
              </a:rPr>
              <a:t>—</a:t>
            </a:r>
            <a:r>
              <a:rPr lang="en-US" altLang="en-US" sz="4000" dirty="0" smtClean="0">
                <a:latin typeface="Arial" panose="020B0604020202020204" pitchFamily="34" charset="0"/>
              </a:rPr>
              <a:t>2 </a:t>
            </a:r>
            <a:endParaRPr lang="en-US" altLang="en-US" sz="4000" dirty="0" smtClean="0">
              <a:latin typeface="Arial" panose="020B0604020202020204" pitchFamily="34" charset="0"/>
            </a:endParaRPr>
          </a:p>
        </p:txBody>
      </p:sp>
      <p:sp>
        <p:nvSpPr>
          <p:cNvPr id="23555" name="Content Placeholder 2"/>
          <p:cNvSpPr>
            <a:spLocks noGrp="1"/>
          </p:cNvSpPr>
          <p:nvPr>
            <p:ph idx="1"/>
          </p:nvPr>
        </p:nvSpPr>
        <p:spPr>
          <a:xfrm>
            <a:off x="457200" y="1713168"/>
            <a:ext cx="5743575" cy="4896248"/>
          </a:xfrm>
        </p:spPr>
        <p:txBody>
          <a:bodyPr/>
          <a:lstStyle/>
          <a:p>
            <a:r>
              <a:rPr lang="en-US" altLang="en-US" sz="2800" dirty="0" smtClean="0">
                <a:latin typeface="Arial" panose="020B0604020202020204" pitchFamily="34" charset="0"/>
              </a:rPr>
              <a:t>Convergence</a:t>
            </a:r>
          </a:p>
          <a:p>
            <a:pPr lvl="1"/>
            <a:r>
              <a:rPr lang="en-US" altLang="en-US" sz="2600" dirty="0">
                <a:latin typeface="Arial" panose="020B0604020202020204" pitchFamily="34" charset="0"/>
              </a:rPr>
              <a:t>O</a:t>
            </a:r>
            <a:r>
              <a:rPr lang="en-US" altLang="en-US" sz="2600" dirty="0" smtClean="0">
                <a:latin typeface="Arial" panose="020B0604020202020204" pitchFamily="34" charset="0"/>
              </a:rPr>
              <a:t>ver time, per capita GDP across nations will equalize</a:t>
            </a:r>
          </a:p>
          <a:p>
            <a:r>
              <a:rPr lang="en-US" altLang="en-US" sz="2800" dirty="0" smtClean="0">
                <a:latin typeface="Arial" panose="020B0604020202020204" pitchFamily="34" charset="0"/>
              </a:rPr>
              <a:t>Application of marginal product</a:t>
            </a:r>
          </a:p>
          <a:p>
            <a:pPr lvl="1"/>
            <a:r>
              <a:rPr lang="en-US" altLang="en-US" sz="2600" dirty="0" smtClean="0">
                <a:latin typeface="Arial" panose="020B0604020202020204" pitchFamily="34" charset="0"/>
              </a:rPr>
              <a:t>Developing nations should </a:t>
            </a:r>
            <a:r>
              <a:rPr lang="ja-JP" altLang="en-US" sz="2600" dirty="0" smtClean="0">
                <a:latin typeface="Arial" panose="020B0604020202020204" pitchFamily="34" charset="0"/>
              </a:rPr>
              <a:t>“</a:t>
            </a:r>
            <a:r>
              <a:rPr lang="en-US" altLang="ja-JP" sz="2600" dirty="0" smtClean="0">
                <a:latin typeface="Arial" panose="020B0604020202020204" pitchFamily="34" charset="0"/>
              </a:rPr>
              <a:t>catch up</a:t>
            </a:r>
            <a:r>
              <a:rPr lang="ja-JP" altLang="en-US" sz="2600" dirty="0" smtClean="0">
                <a:latin typeface="Arial" panose="020B0604020202020204" pitchFamily="34" charset="0"/>
              </a:rPr>
              <a:t>”</a:t>
            </a:r>
            <a:r>
              <a:rPr lang="en-US" altLang="ja-JP" sz="2600" dirty="0" smtClean="0">
                <a:latin typeface="Arial" panose="020B0604020202020204" pitchFamily="34" charset="0"/>
              </a:rPr>
              <a:t> quickly</a:t>
            </a:r>
          </a:p>
          <a:p>
            <a:pPr lvl="2"/>
            <a:r>
              <a:rPr lang="en-US" altLang="ja-JP" dirty="0" smtClean="0">
                <a:latin typeface="Arial" panose="020B0604020202020204" pitchFamily="34" charset="0"/>
              </a:rPr>
              <a:t>Lower levels of capital</a:t>
            </a:r>
          </a:p>
          <a:p>
            <a:pPr lvl="2"/>
            <a:r>
              <a:rPr lang="en-US" altLang="ja-JP" dirty="0" smtClean="0">
                <a:latin typeface="Arial" panose="020B0604020202020204" pitchFamily="34" charset="0"/>
              </a:rPr>
              <a:t>MPK should be higher</a:t>
            </a:r>
          </a:p>
          <a:p>
            <a:pPr lvl="1"/>
            <a:r>
              <a:rPr lang="en-US" altLang="en-US" sz="2600" dirty="0" smtClean="0">
                <a:latin typeface="Arial" panose="020B0604020202020204" pitchFamily="34" charset="0"/>
              </a:rPr>
              <a:t>Return on investment should be higher</a:t>
            </a:r>
          </a:p>
        </p:txBody>
      </p:sp>
      <p:pic>
        <p:nvPicPr>
          <p:cNvPr id="23556" name="Picture 4" descr="I:\DirkTextbookN\Jpegs(All)\Macro Ch19-33\ch12\09_PRINECOMA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2686704"/>
            <a:ext cx="2236787"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2290"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Economic growth is central to modern macroeconomics and helps us understand how living standards might be improved.</a:t>
            </a:r>
          </a:p>
          <a:p>
            <a:r>
              <a:rPr lang="en-US" altLang="en-US" sz="2800" dirty="0" smtClean="0">
                <a:latin typeface="Arial" panose="020B0604020202020204" pitchFamily="34" charset="0"/>
              </a:rPr>
              <a:t>Only recently have standards of living improved.</a:t>
            </a:r>
          </a:p>
          <a:p>
            <a:r>
              <a:rPr lang="en-US" altLang="en-US" sz="2800" dirty="0" smtClean="0">
                <a:latin typeface="Arial" panose="020B0604020202020204" pitchFamily="34" charset="0"/>
              </a:rPr>
              <a:t>Changes in per capita real GDP affect welfare.</a:t>
            </a:r>
          </a:p>
          <a:p>
            <a:r>
              <a:rPr lang="en-US" altLang="en-US" sz="2800" dirty="0">
                <a:latin typeface="Arial" panose="020B0604020202020204" pitchFamily="34" charset="0"/>
              </a:rPr>
              <a:t>F</a:t>
            </a:r>
            <a:r>
              <a:rPr lang="en-US" altLang="en-US" sz="2800" dirty="0" smtClean="0">
                <a:latin typeface="Arial" panose="020B0604020202020204" pitchFamily="34" charset="0"/>
              </a:rPr>
              <a:t>actors that contribute to economic growth:</a:t>
            </a:r>
          </a:p>
          <a:p>
            <a:pPr lvl="1"/>
            <a:r>
              <a:rPr lang="en-US" altLang="en-US" sz="2400" dirty="0" smtClean="0">
                <a:latin typeface="Arial" panose="020B0604020202020204" pitchFamily="34" charset="0"/>
              </a:rPr>
              <a:t>Resources</a:t>
            </a:r>
          </a:p>
          <a:p>
            <a:pPr lvl="1"/>
            <a:r>
              <a:rPr lang="en-US" altLang="en-US" sz="2400" dirty="0" smtClean="0">
                <a:latin typeface="Arial" panose="020B0604020202020204" pitchFamily="34" charset="0"/>
              </a:rPr>
              <a:t>Technology</a:t>
            </a:r>
          </a:p>
          <a:p>
            <a:pPr lvl="1"/>
            <a:r>
              <a:rPr lang="en-US" altLang="en-US" sz="2400" dirty="0">
                <a:latin typeface="Arial" panose="020B0604020202020204" pitchFamily="34" charset="0"/>
              </a:rPr>
              <a:t>I</a:t>
            </a:r>
            <a:r>
              <a:rPr lang="en-US" altLang="en-US" sz="2400" dirty="0" smtClean="0">
                <a:latin typeface="Arial" panose="020B0604020202020204" pitchFamily="34" charset="0"/>
              </a:rPr>
              <a:t>nstitutions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1211263"/>
            <a:ext cx="5570537"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s_1980.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1627188"/>
            <a:ext cx="4475163"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rrow.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2579688"/>
            <a:ext cx="9794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hin_1980.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01850" y="4016375"/>
            <a:ext cx="240188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rve.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1824038"/>
            <a:ext cx="3425825"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itle 6"/>
          <p:cNvSpPr>
            <a:spLocks noGrp="1"/>
          </p:cNvSpPr>
          <p:nvPr>
            <p:ph type="title"/>
          </p:nvPr>
        </p:nvSpPr>
        <p:spPr>
          <a:xfrm>
            <a:off x="490538" y="-17463"/>
            <a:ext cx="8229600" cy="768351"/>
          </a:xfrm>
        </p:spPr>
        <p:txBody>
          <a:bodyPr/>
          <a:lstStyle/>
          <a:p>
            <a:r>
              <a:rPr lang="en-US" altLang="en-US" smtClean="0">
                <a:latin typeface="Arial" panose="020B0604020202020204" pitchFamily="34" charset="0"/>
              </a:rPr>
              <a:t>Convergence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Two</a:t>
            </a:r>
            <a:r>
              <a:rPr lang="en-US" altLang="en-US" sz="4000" dirty="0" smtClean="0">
                <a:latin typeface="Helvetica Neue" charset="0"/>
              </a:rPr>
              <a:t> </a:t>
            </a:r>
            <a:r>
              <a:rPr lang="en-US" altLang="en-US" sz="4000" dirty="0" smtClean="0">
                <a:latin typeface="Arial" panose="020B0604020202020204" pitchFamily="34" charset="0"/>
              </a:rPr>
              <a:t>Theoretical </a:t>
            </a:r>
            <a:r>
              <a:rPr lang="en-US" altLang="en-US" sz="4000" dirty="0" smtClean="0">
                <a:latin typeface="Arial" panose="020B0604020202020204" pitchFamily="34" charset="0"/>
              </a:rPr>
              <a:t>Implications</a:t>
            </a:r>
            <a:r>
              <a:rPr lang="en-US" altLang="x-none" sz="4000" dirty="0">
                <a:latin typeface="Arial" charset="0"/>
                <a:ea typeface="MS PGothic" charset="-128"/>
                <a:cs typeface="Arial" charset="0"/>
              </a:rPr>
              <a:t>—</a:t>
            </a:r>
            <a:r>
              <a:rPr lang="en-US" altLang="en-US" sz="4000" dirty="0" smtClean="0">
                <a:latin typeface="Arial" panose="020B0604020202020204" pitchFamily="34" charset="0"/>
              </a:rPr>
              <a:t>3 </a:t>
            </a:r>
            <a:endParaRPr lang="en-US" altLang="en-US" sz="4000" dirty="0" smtClean="0">
              <a:latin typeface="Arial" panose="020B0604020202020204" pitchFamily="34" charset="0"/>
            </a:endParaRPr>
          </a:p>
        </p:txBody>
      </p:sp>
      <p:sp>
        <p:nvSpPr>
          <p:cNvPr id="2560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Does our model match the data?</a:t>
            </a:r>
          </a:p>
          <a:p>
            <a:pPr marL="914400" lvl="1" indent="-457200">
              <a:buFont typeface="+mj-lt"/>
              <a:buAutoNum type="arabicParenR"/>
            </a:pPr>
            <a:r>
              <a:rPr lang="en-US" altLang="en-US" sz="2400" dirty="0" smtClean="0">
                <a:latin typeface="Arial" panose="020B0604020202020204" pitchFamily="34" charset="0"/>
              </a:rPr>
              <a:t>Is a factory in Haiti more productive than a factory in Germany?</a:t>
            </a:r>
          </a:p>
          <a:p>
            <a:pPr marL="914400" lvl="1" indent="-457200">
              <a:buFont typeface="+mj-lt"/>
              <a:buAutoNum type="arabicParenR"/>
            </a:pPr>
            <a:r>
              <a:rPr lang="en-US" altLang="en-US" sz="2400" dirty="0" smtClean="0">
                <a:latin typeface="Arial" panose="020B0604020202020204" pitchFamily="34" charset="0"/>
              </a:rPr>
              <a:t>Are more people willing to invest in Haiti instead of the United States because of a higher expected rate of return?</a:t>
            </a:r>
          </a:p>
          <a:p>
            <a:r>
              <a:rPr lang="en-US" altLang="en-US" sz="2800" dirty="0" smtClean="0">
                <a:latin typeface="Arial" panose="020B0604020202020204" pitchFamily="34" charset="0"/>
              </a:rPr>
              <a:t>Data show:</a:t>
            </a:r>
          </a:p>
          <a:p>
            <a:pPr lvl="1"/>
            <a:r>
              <a:rPr lang="en-US" altLang="en-US" sz="2400" dirty="0" smtClean="0">
                <a:latin typeface="Arial" panose="020B0604020202020204" pitchFamily="34" charset="0"/>
              </a:rPr>
              <a:t>Growth in wealthy nations outpaces poor countries</a:t>
            </a:r>
          </a:p>
          <a:p>
            <a:pPr lvl="1"/>
            <a:r>
              <a:rPr lang="en-US" altLang="en-US" sz="2400" dirty="0" smtClean="0">
                <a:latin typeface="Arial" panose="020B0604020202020204" pitchFamily="34" charset="0"/>
              </a:rPr>
              <a:t>No sign of convergence</a:t>
            </a:r>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Capital and Growth</a:t>
            </a:r>
          </a:p>
        </p:txBody>
      </p:sp>
      <p:sp>
        <p:nvSpPr>
          <p:cNvPr id="2969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Capital appears to cause economic growth</a:t>
            </a:r>
          </a:p>
          <a:p>
            <a:pPr lvl="1"/>
            <a:r>
              <a:rPr lang="en-US" altLang="en-US" sz="2400" dirty="0">
                <a:latin typeface="Arial" panose="020B0604020202020204" pitchFamily="34" charset="0"/>
              </a:rPr>
              <a:t>S</a:t>
            </a:r>
            <a:r>
              <a:rPr lang="en-US" altLang="en-US" sz="2400" dirty="0" smtClean="0">
                <a:latin typeface="Arial" panose="020B0604020202020204" pitchFamily="34" charset="0"/>
              </a:rPr>
              <a:t>trong correlation between wealth and output</a:t>
            </a:r>
          </a:p>
          <a:p>
            <a:pPr lvl="1"/>
            <a:r>
              <a:rPr lang="en-US" altLang="en-US" sz="2400" dirty="0" smtClean="0">
                <a:latin typeface="Arial" panose="020B0604020202020204" pitchFamily="34" charset="0"/>
              </a:rPr>
              <a:t>Workers are more productive with more tools</a:t>
            </a:r>
          </a:p>
          <a:p>
            <a:r>
              <a:rPr lang="en-US" altLang="en-US" sz="2800" dirty="0" smtClean="0">
                <a:latin typeface="Arial" panose="020B0604020202020204" pitchFamily="34" charset="0"/>
              </a:rPr>
              <a:t>However:</a:t>
            </a:r>
          </a:p>
          <a:p>
            <a:pPr lvl="1"/>
            <a:r>
              <a:rPr lang="en-US" sz="2400" b="1" dirty="0" smtClean="0">
                <a:solidFill>
                  <a:schemeClr val="accent6"/>
                </a:solidFill>
                <a:latin typeface="Arial" pitchFamily="-103" charset="0"/>
                <a:cs typeface="Arial" pitchFamily="-103" charset="0"/>
              </a:rPr>
              <a:t>Capital alone is not enough to explain sustained growth!</a:t>
            </a:r>
            <a:endParaRPr lang="en-US" altLang="en-US" sz="2400" b="1" dirty="0" smtClean="0">
              <a:solidFill>
                <a:schemeClr val="accent6"/>
              </a:solidFill>
              <a:latin typeface="Arial" panose="020B0604020202020204" pitchFamily="34" charset="0"/>
            </a:endParaRPr>
          </a:p>
          <a:p>
            <a:pPr lvl="1"/>
            <a:r>
              <a:rPr lang="en-US" altLang="en-US" sz="2400" dirty="0">
                <a:latin typeface="Arial" panose="020B0604020202020204" pitchFamily="34" charset="0"/>
              </a:rPr>
              <a:t>N</a:t>
            </a:r>
            <a:r>
              <a:rPr lang="en-US" altLang="en-US" sz="2400" dirty="0" smtClean="0">
                <a:latin typeface="Arial" panose="020B0604020202020204" pitchFamily="34" charset="0"/>
              </a:rPr>
              <a:t>eed a more advanced version of the Solow model to explain economic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The original Solow model focused on what as the main source of economic growth?</a:t>
            </a:r>
          </a:p>
          <a:p>
            <a:pPr marL="971550" lvl="1" indent="-514350">
              <a:buFont typeface="+mj-lt"/>
              <a:buAutoNum type="alphaUcPeriod"/>
            </a:pPr>
            <a:r>
              <a:rPr lang="en-US" altLang="en-US" sz="2800" dirty="0" smtClean="0">
                <a:latin typeface="Arial" panose="020B0604020202020204" pitchFamily="34" charset="0"/>
              </a:rPr>
              <a:t>labor</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education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capital</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effective government</a:t>
            </a:r>
          </a:p>
        </p:txBody>
      </p:sp>
      <p:sp>
        <p:nvSpPr>
          <p:cNvPr id="4" name="Rectangle 3" descr="Correct answer: C, capital"/>
          <p:cNvSpPr/>
          <p:nvPr/>
        </p:nvSpPr>
        <p:spPr>
          <a:xfrm>
            <a:off x="907360" y="3760092"/>
            <a:ext cx="1812691" cy="603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20158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z="4000" dirty="0" smtClean="0">
                <a:latin typeface="Arial" panose="020B0604020202020204" pitchFamily="34" charset="0"/>
              </a:rPr>
              <a:t>Solow II: Technology </a:t>
            </a:r>
            <a:r>
              <a:rPr lang="en-US" altLang="en-US" sz="4000" dirty="0" smtClean="0">
                <a:latin typeface="Arial" panose="020B0604020202020204" pitchFamily="34" charset="0"/>
              </a:rPr>
              <a:t>Matters</a:t>
            </a:r>
            <a:r>
              <a:rPr lang="en-US" altLang="x-none" sz="4000" dirty="0">
                <a:latin typeface="Arial" charset="0"/>
                <a:ea typeface="MS PGothic" charset="-128"/>
                <a:cs typeface="Arial" charset="0"/>
              </a:rPr>
              <a:t>—</a:t>
            </a:r>
            <a:r>
              <a:rPr lang="en-US" altLang="en-US" sz="4000" dirty="0" smtClean="0">
                <a:latin typeface="Arial" panose="020B0604020202020204" pitchFamily="34" charset="0"/>
              </a:rPr>
              <a:t>1 </a:t>
            </a:r>
            <a:endParaRPr lang="en-US" altLang="en-US" sz="4000" dirty="0" smtClean="0">
              <a:latin typeface="Arial" panose="020B0604020202020204" pitchFamily="34" charset="0"/>
            </a:endParaRPr>
          </a:p>
        </p:txBody>
      </p:sp>
      <p:sp>
        <p:nvSpPr>
          <p:cNvPr id="30723" name="Content Placeholder 2"/>
          <p:cNvSpPr>
            <a:spLocks noGrp="1"/>
          </p:cNvSpPr>
          <p:nvPr>
            <p:ph idx="1"/>
          </p:nvPr>
        </p:nvSpPr>
        <p:spPr/>
        <p:txBody>
          <a:bodyPr/>
          <a:lstStyle/>
          <a:p>
            <a:r>
              <a:rPr lang="en-US" altLang="en-US" sz="2800" dirty="0" smtClean="0">
                <a:latin typeface="Arial" panose="020B0604020202020204" pitchFamily="34" charset="0"/>
              </a:rPr>
              <a:t>Increases in technology</a:t>
            </a:r>
          </a:p>
          <a:p>
            <a:pPr lvl="1"/>
            <a:r>
              <a:rPr lang="en-US" altLang="en-US" sz="2400" dirty="0" smtClean="0">
                <a:latin typeface="Arial" panose="020B0604020202020204" pitchFamily="34" charset="0"/>
              </a:rPr>
              <a:t>Produce more output with each input unit</a:t>
            </a:r>
          </a:p>
          <a:p>
            <a:pPr lvl="1"/>
            <a:r>
              <a:rPr lang="en-US" altLang="en-US" sz="2400" dirty="0">
                <a:latin typeface="Arial" panose="020B0604020202020204" pitchFamily="34" charset="0"/>
              </a:rPr>
              <a:t>A</a:t>
            </a:r>
            <a:r>
              <a:rPr lang="en-US" altLang="en-US" sz="2400" dirty="0" smtClean="0">
                <a:latin typeface="Arial" panose="020B0604020202020204" pitchFamily="34" charset="0"/>
              </a:rPr>
              <a:t> zero-growth long-run equilibrium is avoidable</a:t>
            </a:r>
          </a:p>
          <a:p>
            <a:pPr lvl="1"/>
            <a:r>
              <a:rPr lang="en-US" altLang="en-US" sz="2400" dirty="0" smtClean="0">
                <a:latin typeface="Arial" panose="020B0604020202020204" pitchFamily="34" charset="0"/>
              </a:rPr>
              <a:t>Graphically, as MPK increases, the production function shifts upward</a:t>
            </a:r>
          </a:p>
        </p:txBody>
      </p:sp>
      <p:grpSp>
        <p:nvGrpSpPr>
          <p:cNvPr id="2" name="Group 1"/>
          <p:cNvGrpSpPr/>
          <p:nvPr/>
        </p:nvGrpSpPr>
        <p:grpSpPr>
          <a:xfrm>
            <a:off x="1176536" y="4110455"/>
            <a:ext cx="6790928" cy="2098675"/>
            <a:chOff x="1499394" y="4279900"/>
            <a:chExt cx="6790928" cy="2098675"/>
          </a:xfrm>
        </p:grpSpPr>
        <p:pic>
          <p:nvPicPr>
            <p:cNvPr id="30724" name="Picture 4" descr="I:\DirkTextbookN\Jpegs(All)\Macro Ch19-33\ch12\14_PRINECOMA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647" y="4279900"/>
              <a:ext cx="32416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I:\DirkTextbookN\Jpegs(All)\Macro Ch19-33\ch12\12_PRINECOMA_CH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394" y="4279900"/>
              <a:ext cx="31527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Solow II: Technology </a:t>
            </a:r>
            <a:r>
              <a:rPr lang="en-US" altLang="en-US" sz="4000" dirty="0" smtClean="0">
                <a:latin typeface="Arial" panose="020B0604020202020204" pitchFamily="34" charset="0"/>
              </a:rPr>
              <a:t>Matters</a:t>
            </a:r>
            <a:r>
              <a:rPr lang="en-US" altLang="x-none" sz="4000" dirty="0">
                <a:latin typeface="Arial" charset="0"/>
                <a:ea typeface="MS PGothic" charset="-128"/>
                <a:cs typeface="Arial" charset="0"/>
              </a:rPr>
              <a:t>—</a:t>
            </a:r>
            <a:r>
              <a:rPr lang="en-US" altLang="en-US" sz="4000" dirty="0" smtClean="0">
                <a:latin typeface="Arial" panose="020B0604020202020204" pitchFamily="34" charset="0"/>
              </a:rPr>
              <a:t>2 </a:t>
            </a:r>
            <a:endParaRPr lang="en-US" altLang="en-US" sz="4000" dirty="0" smtClean="0">
              <a:latin typeface="Arial" panose="020B0604020202020204" pitchFamily="34" charset="0"/>
            </a:endParaRPr>
          </a:p>
        </p:txBody>
      </p:sp>
      <p:sp>
        <p:nvSpPr>
          <p:cNvPr id="3174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Solow II equation:</a:t>
            </a: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pPr lvl="1"/>
            <a:endParaRPr lang="en-US" altLang="en-US" sz="2400" dirty="0" smtClean="0">
              <a:latin typeface="Arial" panose="020B0604020202020204" pitchFamily="34" charset="0"/>
            </a:endParaRPr>
          </a:p>
          <a:p>
            <a:pPr lvl="1"/>
            <a:r>
              <a:rPr lang="en-US" altLang="en-US" sz="2400" dirty="0">
                <a:latin typeface="Arial" panose="020B0604020202020204" pitchFamily="34" charset="0"/>
              </a:rPr>
              <a:t>w</a:t>
            </a:r>
            <a:r>
              <a:rPr lang="en-US" altLang="en-US" sz="2400" dirty="0" smtClean="0">
                <a:latin typeface="Arial" panose="020B0604020202020204" pitchFamily="34" charset="0"/>
              </a:rPr>
              <a:t>here </a:t>
            </a:r>
            <a:r>
              <a:rPr lang="ja-JP" altLang="en-US" sz="2400" dirty="0" smtClean="0">
                <a:latin typeface="Arial" panose="020B0604020202020204" pitchFamily="34" charset="0"/>
              </a:rPr>
              <a:t>“</a:t>
            </a:r>
            <a:r>
              <a:rPr lang="en-US" altLang="ja-JP" sz="2400" dirty="0" smtClean="0">
                <a:latin typeface="Arial" panose="020B0604020202020204" pitchFamily="34" charset="0"/>
              </a:rPr>
              <a:t>A</a:t>
            </a:r>
            <a:r>
              <a:rPr lang="ja-JP" altLang="en-US" sz="2400" dirty="0" smtClean="0">
                <a:latin typeface="Arial" panose="020B0604020202020204" pitchFamily="34" charset="0"/>
              </a:rPr>
              <a:t>”</a:t>
            </a:r>
            <a:r>
              <a:rPr lang="en-US" altLang="ja-JP" sz="2400" dirty="0" smtClean="0">
                <a:latin typeface="Arial" panose="020B0604020202020204" pitchFamily="34" charset="0"/>
              </a:rPr>
              <a:t> represents technology</a:t>
            </a:r>
            <a:endParaRPr lang="en-US" altLang="en-US" sz="2400" dirty="0" smtClean="0">
              <a:latin typeface="Arial" panose="020B0604020202020204" pitchFamily="34" charset="0"/>
            </a:endParaRPr>
          </a:p>
        </p:txBody>
      </p:sp>
      <p:graphicFrame>
        <p:nvGraphicFramePr>
          <p:cNvPr id="31748" name="Object 1"/>
          <p:cNvGraphicFramePr>
            <a:graphicFrameLocks noChangeAspect="1"/>
          </p:cNvGraphicFramePr>
          <p:nvPr>
            <p:extLst>
              <p:ext uri="{D42A27DB-BD31-4B8C-83A1-F6EECF244321}">
                <p14:modId xmlns:p14="http://schemas.microsoft.com/office/powerpoint/2010/main" val="2082166845"/>
              </p:ext>
            </p:extLst>
          </p:nvPr>
        </p:nvGraphicFramePr>
        <p:xfrm>
          <a:off x="1337469" y="2492596"/>
          <a:ext cx="6469062" cy="2592388"/>
        </p:xfrm>
        <a:graphic>
          <a:graphicData uri="http://schemas.openxmlformats.org/presentationml/2006/ole">
            <mc:AlternateContent xmlns:mc="http://schemas.openxmlformats.org/markup-compatibility/2006">
              <mc:Choice xmlns:v="urn:schemas-microsoft-com:vml" Requires="v">
                <p:oleObj spid="_x0000_s63597" name="Equation" r:id="rId4" imgW="1993900" imgH="800100" progId="Equation.3">
                  <p:embed/>
                </p:oleObj>
              </mc:Choice>
              <mc:Fallback>
                <p:oleObj name="Equation" r:id="rId4" imgW="1993900" imgH="800100" progId="Equation.3">
                  <p:embed/>
                  <p:pic>
                    <p:nvPicPr>
                      <p:cNvPr id="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469" y="2492596"/>
                        <a:ext cx="6469062" cy="259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12fig06-02.jpg"/>
          <p:cNvPicPr>
            <a:picLocks noChangeAspect="1"/>
          </p:cNvPicPr>
          <p:nvPr/>
        </p:nvPicPr>
        <p:blipFill>
          <a:blip r:embed="rId3">
            <a:clrChange>
              <a:clrFrom>
                <a:srgbClr val="FFFFFF"/>
              </a:clrFrom>
              <a:clrTo>
                <a:srgbClr val="FFFFFF">
                  <a:alpha val="0"/>
                </a:srgbClr>
              </a:clrTo>
            </a:clrChange>
          </a:blip>
          <a:stretch>
            <a:fillRect/>
          </a:stretch>
        </p:blipFill>
        <p:spPr>
          <a:xfrm>
            <a:off x="1234299" y="3070942"/>
            <a:ext cx="1633728" cy="749808"/>
          </a:xfrm>
          <a:prstGeom prst="rect">
            <a:avLst/>
          </a:prstGeom>
        </p:spPr>
      </p:pic>
      <p:pic>
        <p:nvPicPr>
          <p:cNvPr id="13" name="Picture 12" descr="ch12fig06-1b.jpg"/>
          <p:cNvPicPr>
            <a:picLocks noChangeAspect="1"/>
          </p:cNvPicPr>
          <p:nvPr/>
        </p:nvPicPr>
        <p:blipFill>
          <a:blip r:embed="rId4">
            <a:clrChange>
              <a:clrFrom>
                <a:srgbClr val="FFFFFF"/>
              </a:clrFrom>
              <a:clrTo>
                <a:srgbClr val="FFFFFF">
                  <a:alpha val="0"/>
                </a:srgbClr>
              </a:clrTo>
            </a:clrChange>
          </a:blip>
          <a:stretch>
            <a:fillRect/>
          </a:stretch>
        </p:blipFill>
        <p:spPr>
          <a:xfrm>
            <a:off x="1238562" y="3715916"/>
            <a:ext cx="1682496" cy="2859024"/>
          </a:xfrm>
          <a:prstGeom prst="rect">
            <a:avLst/>
          </a:prstGeom>
        </p:spPr>
      </p:pic>
      <p:sp>
        <p:nvSpPr>
          <p:cNvPr id="65542" name="Title 6"/>
          <p:cNvSpPr>
            <a:spLocks noGrp="1"/>
          </p:cNvSpPr>
          <p:nvPr>
            <p:ph type="title"/>
          </p:nvPr>
        </p:nvSpPr>
        <p:spPr>
          <a:xfrm>
            <a:off x="490538" y="-17463"/>
            <a:ext cx="8229600" cy="768351"/>
          </a:xfrm>
        </p:spPr>
        <p:txBody>
          <a:bodyPr/>
          <a:lstStyle/>
          <a:p>
            <a:r>
              <a:rPr lang="en-US" altLang="en-US" smtClean="0">
                <a:latin typeface="Arial" panose="020B0604020202020204" pitchFamily="34" charset="0"/>
              </a:rPr>
              <a:t>Solow II: New Technology</a:t>
            </a:r>
          </a:p>
        </p:txBody>
      </p:sp>
      <p:pic>
        <p:nvPicPr>
          <p:cNvPr id="9" name="Picture 8" descr="ch12fig06-03b.jpg"/>
          <p:cNvPicPr>
            <a:picLocks noChangeAspect="1"/>
          </p:cNvPicPr>
          <p:nvPr/>
        </p:nvPicPr>
        <p:blipFill>
          <a:blip r:embed="rId5">
            <a:clrChange>
              <a:clrFrom>
                <a:srgbClr val="FFFFFF"/>
              </a:clrFrom>
              <a:clrTo>
                <a:srgbClr val="FFFFFF">
                  <a:alpha val="0"/>
                </a:srgbClr>
              </a:clrTo>
            </a:clrChange>
          </a:blip>
          <a:stretch>
            <a:fillRect/>
          </a:stretch>
        </p:blipFill>
        <p:spPr>
          <a:xfrm>
            <a:off x="1508058" y="1257568"/>
            <a:ext cx="4943856" cy="4529328"/>
          </a:xfrm>
          <a:prstGeom prst="rect">
            <a:avLst/>
          </a:prstGeom>
        </p:spPr>
      </p:pic>
      <p:pic>
        <p:nvPicPr>
          <p:cNvPr id="14" name="Picture 13" descr="ch12fig06-1a.jpg"/>
          <p:cNvPicPr>
            <a:picLocks noChangeAspect="1"/>
          </p:cNvPicPr>
          <p:nvPr/>
        </p:nvPicPr>
        <p:blipFill>
          <a:blip r:embed="rId6">
            <a:clrChange>
              <a:clrFrom>
                <a:srgbClr val="FFFFFF"/>
              </a:clrFrom>
              <a:clrTo>
                <a:srgbClr val="FFFFFF">
                  <a:alpha val="0"/>
                </a:srgbClr>
              </a:clrTo>
            </a:clrChange>
          </a:blip>
          <a:stretch>
            <a:fillRect/>
          </a:stretch>
        </p:blipFill>
        <p:spPr>
          <a:xfrm>
            <a:off x="1501556" y="2250899"/>
            <a:ext cx="4937760" cy="3535680"/>
          </a:xfrm>
          <a:prstGeom prst="rect">
            <a:avLst/>
          </a:prstGeom>
        </p:spPr>
      </p:pic>
      <p:pic>
        <p:nvPicPr>
          <p:cNvPr id="16" name="Picture 15" descr="ch12fig06-03a.jpg"/>
          <p:cNvPicPr>
            <a:picLocks noChangeAspect="1"/>
          </p:cNvPicPr>
          <p:nvPr/>
        </p:nvPicPr>
        <p:blipFill>
          <a:blip r:embed="rId7"/>
          <a:stretch>
            <a:fillRect/>
          </a:stretch>
        </p:blipFill>
        <p:spPr>
          <a:xfrm>
            <a:off x="4911677" y="1640175"/>
            <a:ext cx="103632" cy="384048"/>
          </a:xfrm>
          <a:prstGeom prst="rect">
            <a:avLst/>
          </a:prstGeom>
        </p:spPr>
      </p:pic>
      <p:pic>
        <p:nvPicPr>
          <p:cNvPr id="18" name="Picture 17" descr="ch12fig06-03c.jpg"/>
          <p:cNvPicPr>
            <a:picLocks noChangeAspect="1"/>
          </p:cNvPicPr>
          <p:nvPr/>
        </p:nvPicPr>
        <p:blipFill>
          <a:blip r:embed="rId8">
            <a:clrChange>
              <a:clrFrom>
                <a:srgbClr val="FFFFFF"/>
              </a:clrFrom>
              <a:clrTo>
                <a:srgbClr val="FFFFFF">
                  <a:alpha val="0"/>
                </a:srgbClr>
              </a:clrTo>
            </a:clrChange>
          </a:blip>
          <a:stretch>
            <a:fillRect/>
          </a:stretch>
        </p:blipFill>
        <p:spPr>
          <a:xfrm>
            <a:off x="5102302" y="1728163"/>
            <a:ext cx="1670304" cy="188976"/>
          </a:xfrm>
          <a:prstGeom prst="rect">
            <a:avLst/>
          </a:prstGeom>
        </p:spPr>
      </p:pic>
      <p:pic>
        <p:nvPicPr>
          <p:cNvPr id="19" name="Picture 18" descr="ch12fig06-04.jpg"/>
          <p:cNvPicPr>
            <a:picLocks noChangeAspect="1"/>
          </p:cNvPicPr>
          <p:nvPr/>
        </p:nvPicPr>
        <p:blipFill>
          <a:blip r:embed="rId9">
            <a:clrChange>
              <a:clrFrom>
                <a:srgbClr val="FFFFFF"/>
              </a:clrFrom>
              <a:clrTo>
                <a:srgbClr val="FFFFFF">
                  <a:alpha val="0"/>
                </a:srgbClr>
              </a:clrTo>
            </a:clrChange>
          </a:blip>
          <a:stretch>
            <a:fillRect/>
          </a:stretch>
        </p:blipFill>
        <p:spPr>
          <a:xfrm>
            <a:off x="3095908" y="2495645"/>
            <a:ext cx="5644896" cy="2225040"/>
          </a:xfrm>
          <a:prstGeom prst="rect">
            <a:avLst/>
          </a:prstGeom>
        </p:spPr>
      </p:pic>
      <p:pic>
        <p:nvPicPr>
          <p:cNvPr id="20" name="Picture 19" descr="ch12fig06-0.jpg"/>
          <p:cNvPicPr>
            <a:picLocks noChangeAspect="1"/>
          </p:cNvPicPr>
          <p:nvPr/>
        </p:nvPicPr>
        <p:blipFill>
          <a:blip r:embed="rId10">
            <a:clrChange>
              <a:clrFrom>
                <a:srgbClr val="FFFFFF"/>
              </a:clrFrom>
              <a:clrTo>
                <a:srgbClr val="FFFFFF">
                  <a:alpha val="0"/>
                </a:srgbClr>
              </a:clrTo>
            </a:clrChange>
          </a:blip>
          <a:stretch>
            <a:fillRect/>
          </a:stretch>
        </p:blipFill>
        <p:spPr>
          <a:xfrm>
            <a:off x="365760" y="957367"/>
            <a:ext cx="8412480" cy="5779008"/>
          </a:xfrm>
          <a:prstGeom prst="rect">
            <a:avLst/>
          </a:prstGeom>
        </p:spPr>
      </p:pic>
      <p:pic>
        <p:nvPicPr>
          <p:cNvPr id="17" name="Picture 16" descr="ch12fig06-03a.jpg"/>
          <p:cNvPicPr>
            <a:picLocks noChangeAspect="1"/>
          </p:cNvPicPr>
          <p:nvPr/>
        </p:nvPicPr>
        <p:blipFill>
          <a:blip r:embed="rId7"/>
          <a:stretch>
            <a:fillRect/>
          </a:stretch>
        </p:blipFill>
        <p:spPr>
          <a:xfrm>
            <a:off x="1120496" y="3348933"/>
            <a:ext cx="103632" cy="384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3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In the second Solow model, how were technology advances modeled?</a:t>
            </a:r>
          </a:p>
          <a:p>
            <a:pPr marL="971550" lvl="1" indent="-514350">
              <a:buFont typeface="+mj-lt"/>
              <a:buAutoNum type="alphaUcPeriod"/>
            </a:pPr>
            <a:r>
              <a:rPr lang="en-US" altLang="en-US" sz="2800" dirty="0" smtClean="0">
                <a:latin typeface="Arial" panose="020B0604020202020204" pitchFamily="34" charset="0"/>
              </a:rPr>
              <a:t>Technology depended on institutions in the country.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Technology was fixed over time.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Technology shocks were considered random and exogenous.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Technology grew at a steady rate for most countries.</a:t>
            </a:r>
          </a:p>
        </p:txBody>
      </p:sp>
      <p:sp>
        <p:nvSpPr>
          <p:cNvPr id="4" name="Rectangle 3" descr="Correct answer: C, Technology shocks were considered random and exogenous."/>
          <p:cNvSpPr/>
          <p:nvPr/>
        </p:nvSpPr>
        <p:spPr>
          <a:xfrm>
            <a:off x="920060" y="4224338"/>
            <a:ext cx="7766740" cy="10080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171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smtClean="0"/>
              <a:t>Variations of the Solow Model</a:t>
            </a:r>
          </a:p>
        </p:txBody>
      </p:sp>
      <p:sp>
        <p:nvSpPr>
          <p:cNvPr id="33795" name="Content Placeholder 2"/>
          <p:cNvSpPr>
            <a:spLocks noGrp="1"/>
          </p:cNvSpPr>
          <p:nvPr>
            <p:ph idx="4294967295"/>
          </p:nvPr>
        </p:nvSpPr>
        <p:spPr>
          <a:xfrm>
            <a:off x="351692" y="1288685"/>
            <a:ext cx="8429625" cy="5075237"/>
          </a:xfrm>
        </p:spPr>
        <p:txBody>
          <a:bodyPr/>
          <a:lstStyle/>
          <a:p>
            <a:r>
              <a:rPr lang="en-US" altLang="en-US" sz="3200" dirty="0" smtClean="0">
                <a:latin typeface="Arial" panose="020B0604020202020204" pitchFamily="34" charset="0"/>
              </a:rPr>
              <a:t>Effective labor</a:t>
            </a:r>
          </a:p>
          <a:p>
            <a:pPr lvl="1"/>
            <a:r>
              <a:rPr lang="en-US" altLang="en-US" sz="2400" dirty="0" smtClean="0">
                <a:latin typeface="Arial" panose="020B0604020202020204" pitchFamily="34" charset="0"/>
              </a:rPr>
              <a:t>More education shifts the production function upward</a:t>
            </a:r>
          </a:p>
          <a:p>
            <a:r>
              <a:rPr lang="en-US" altLang="en-US" sz="3200" dirty="0" smtClean="0">
                <a:latin typeface="Arial" panose="020B0604020202020204" pitchFamily="34" charset="0"/>
              </a:rPr>
              <a:t>Population control</a:t>
            </a:r>
          </a:p>
          <a:p>
            <a:pPr lvl="1"/>
            <a:r>
              <a:rPr lang="en-US" altLang="en-US" sz="2400" dirty="0" smtClean="0">
                <a:latin typeface="Arial" panose="020B0604020202020204" pitchFamily="34" charset="0"/>
              </a:rPr>
              <a:t>Per capita GDP is higher if we have fewer people</a:t>
            </a:r>
          </a:p>
          <a:p>
            <a:r>
              <a:rPr lang="en-US" altLang="en-US" sz="3200" dirty="0" smtClean="0">
                <a:latin typeface="Arial" panose="020B0604020202020204" pitchFamily="34" charset="0"/>
              </a:rPr>
              <a:t>Geography</a:t>
            </a:r>
          </a:p>
          <a:p>
            <a:pPr lvl="1"/>
            <a:r>
              <a:rPr lang="en-US" altLang="en-US" sz="2400" dirty="0" smtClean="0">
                <a:latin typeface="Arial" panose="020B0604020202020204" pitchFamily="34" charset="0"/>
              </a:rPr>
              <a:t>Land resources: access to trade routes</a:t>
            </a:r>
          </a:p>
          <a:p>
            <a:r>
              <a:rPr lang="en-US" altLang="en-US" sz="3200" dirty="0" smtClean="0">
                <a:latin typeface="Arial" panose="020B0604020202020204" pitchFamily="34" charset="0"/>
              </a:rPr>
              <a:t>Medicine</a:t>
            </a:r>
          </a:p>
          <a:p>
            <a:pPr lvl="1"/>
            <a:r>
              <a:rPr lang="en-US" altLang="en-US" sz="2400" dirty="0" smtClean="0">
                <a:latin typeface="Arial" panose="020B0604020202020204" pitchFamily="34" charset="0"/>
              </a:rPr>
              <a:t>Access to health care can increase productivity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Exogenous Technical Change</a:t>
            </a:r>
          </a:p>
        </p:txBody>
      </p:sp>
      <p:sp>
        <p:nvSpPr>
          <p:cNvPr id="3481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Assumption of exogenous technology shocks</a:t>
            </a:r>
          </a:p>
          <a:p>
            <a:pPr lvl="1"/>
            <a:r>
              <a:rPr lang="en-US" altLang="en-US" sz="2400" dirty="0" smtClean="0">
                <a:latin typeface="Arial" panose="020B0604020202020204" pitchFamily="34" charset="0"/>
              </a:rPr>
              <a:t>Technology increases just </a:t>
            </a:r>
            <a:r>
              <a:rPr lang="ja-JP" altLang="en-US" sz="2400" dirty="0" smtClean="0">
                <a:latin typeface="Arial" panose="020B0604020202020204" pitchFamily="34" charset="0"/>
              </a:rPr>
              <a:t>“</a:t>
            </a:r>
            <a:r>
              <a:rPr lang="en-US" altLang="ja-JP" sz="2400" dirty="0" smtClean="0">
                <a:latin typeface="Arial" panose="020B0604020202020204" pitchFamily="34" charset="0"/>
              </a:rPr>
              <a:t>happen</a:t>
            </a:r>
            <a:r>
              <a:rPr lang="ja-JP" altLang="en-US" sz="2400" dirty="0" smtClean="0">
                <a:latin typeface="Arial" panose="020B0604020202020204" pitchFamily="34" charset="0"/>
              </a:rPr>
              <a:t>”</a:t>
            </a:r>
            <a:r>
              <a:rPr lang="en-US" altLang="ja-JP" sz="2400" dirty="0" smtClean="0">
                <a:latin typeface="Arial" panose="020B0604020202020204" pitchFamily="34" charset="0"/>
              </a:rPr>
              <a:t> to hit</a:t>
            </a:r>
          </a:p>
          <a:p>
            <a:pPr lvl="2"/>
            <a:r>
              <a:rPr lang="en-US" altLang="ja-JP" sz="2000" dirty="0">
                <a:latin typeface="Arial" panose="020B0604020202020204" pitchFamily="34" charset="0"/>
              </a:rPr>
              <a:t>N</a:t>
            </a:r>
            <a:r>
              <a:rPr lang="en-US" altLang="ja-JP" sz="2000" dirty="0" smtClean="0">
                <a:latin typeface="Arial" panose="020B0604020202020204" pitchFamily="34" charset="0"/>
              </a:rPr>
              <a:t>othing in the economy produces the change</a:t>
            </a:r>
          </a:p>
          <a:p>
            <a:pPr lvl="1"/>
            <a:r>
              <a:rPr lang="en-US" altLang="en-US" sz="2400" dirty="0">
                <a:latin typeface="Arial" panose="020B0604020202020204" pitchFamily="34" charset="0"/>
              </a:rPr>
              <a:t>U</a:t>
            </a:r>
            <a:r>
              <a:rPr lang="en-US" altLang="en-US" sz="2400" dirty="0" smtClean="0">
                <a:latin typeface="Arial" panose="020B0604020202020204" pitchFamily="34" charset="0"/>
              </a:rPr>
              <a:t>ntil the 1980s when new models incorporated technological change </a:t>
            </a:r>
            <a:r>
              <a:rPr lang="en-US" altLang="en-US" sz="2400" i="1" dirty="0" smtClean="0">
                <a:latin typeface="Arial" panose="020B0604020202020204" pitchFamily="34" charset="0"/>
              </a:rPr>
              <a:t>into</a:t>
            </a:r>
            <a:r>
              <a:rPr lang="en-US" altLang="en-US" sz="2400" dirty="0" smtClean="0">
                <a:latin typeface="Arial" panose="020B0604020202020204" pitchFamily="34" charset="0"/>
              </a:rPr>
              <a:t> the model (</a:t>
            </a:r>
            <a:r>
              <a:rPr lang="en-US" altLang="en-US" sz="2400" i="1" dirty="0" smtClean="0">
                <a:latin typeface="Arial" panose="020B0604020202020204" pitchFamily="34" charset="0"/>
              </a:rPr>
              <a:t>endogenous)</a:t>
            </a:r>
            <a:endParaRPr lang="en-US" altLang="en-US" sz="2400" dirty="0" smtClean="0">
              <a:latin typeface="Arial" panose="020B0604020202020204" pitchFamily="34" charset="0"/>
            </a:endParaRPr>
          </a:p>
          <a:p>
            <a:r>
              <a:rPr lang="en-US" altLang="en-US" sz="2800" dirty="0" smtClean="0">
                <a:latin typeface="Arial" panose="020B0604020202020204" pitchFamily="34" charset="0"/>
              </a:rPr>
              <a:t>Two reasons for this assumption:</a:t>
            </a:r>
          </a:p>
          <a:p>
            <a:pPr lvl="1"/>
            <a:r>
              <a:rPr lang="en-US" altLang="en-US" sz="2400" dirty="0" smtClean="0">
                <a:latin typeface="Arial" panose="020B0604020202020204" pitchFamily="34" charset="0"/>
              </a:rPr>
              <a:t>Technological progress often </a:t>
            </a:r>
            <a:r>
              <a:rPr lang="en-US" altLang="en-US" sz="2400" i="1" dirty="0" smtClean="0">
                <a:latin typeface="Arial" panose="020B0604020202020204" pitchFamily="34" charset="0"/>
              </a:rPr>
              <a:t>is</a:t>
            </a:r>
            <a:r>
              <a:rPr lang="en-US" altLang="en-US" sz="2400" dirty="0" smtClean="0">
                <a:latin typeface="Arial" panose="020B0604020202020204" pitchFamily="34" charset="0"/>
              </a:rPr>
              <a:t> lucky and random</a:t>
            </a:r>
          </a:p>
          <a:p>
            <a:pPr lvl="1"/>
            <a:r>
              <a:rPr lang="en-US" altLang="en-US" sz="2400" dirty="0" smtClean="0">
                <a:latin typeface="Arial" panose="020B0604020202020204" pitchFamily="34" charset="0"/>
              </a:rPr>
              <a:t>Made the theoretical models easier to solve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Big Questions</a:t>
            </a:r>
          </a:p>
        </p:txBody>
      </p:sp>
      <p:sp>
        <p:nvSpPr>
          <p:cNvPr id="14338" name="Content Placeholder 2"/>
          <p:cNvSpPr>
            <a:spLocks noGrp="1"/>
          </p:cNvSpPr>
          <p:nvPr>
            <p:ph idx="1"/>
          </p:nvPr>
        </p:nvSpPr>
        <p:spPr>
          <a:xfrm>
            <a:off x="457200" y="1712913"/>
            <a:ext cx="8458200" cy="4895850"/>
          </a:xfrm>
        </p:spPr>
        <p:txBody>
          <a:bodyPr/>
          <a:lstStyle/>
          <a:p>
            <a:pPr marL="514350" indent="-514350">
              <a:buFont typeface="Calibri" panose="020F0502020204030204" pitchFamily="34" charset="0"/>
              <a:buAutoNum type="arabicPeriod"/>
            </a:pPr>
            <a:r>
              <a:rPr lang="en-US" altLang="en-US" sz="2800" dirty="0" smtClean="0">
                <a:latin typeface="Arial" panose="020B0604020202020204" pitchFamily="34" charset="0"/>
              </a:rPr>
              <a:t>How do macroeconomic theories evolve?</a:t>
            </a:r>
          </a:p>
          <a:p>
            <a:pPr marL="514350" indent="-514350">
              <a:buFont typeface="Calibri" panose="020F0502020204030204" pitchFamily="34" charset="0"/>
              <a:buAutoNum type="arabicPeriod"/>
            </a:pPr>
            <a:r>
              <a:rPr lang="en-US" altLang="en-US" sz="2800" dirty="0" smtClean="0">
                <a:latin typeface="Arial" panose="020B0604020202020204" pitchFamily="34" charset="0"/>
              </a:rPr>
              <a:t>What is the Solow growth model?</a:t>
            </a:r>
          </a:p>
          <a:p>
            <a:pPr marL="514350" indent="-514350">
              <a:buFont typeface="Calibri" panose="020F0502020204030204" pitchFamily="34" charset="0"/>
              <a:buAutoNum type="arabicPeriod"/>
            </a:pPr>
            <a:r>
              <a:rPr lang="en-US" altLang="en-US" sz="2800" dirty="0" smtClean="0">
                <a:latin typeface="Arial" panose="020B0604020202020204" pitchFamily="34" charset="0"/>
              </a:rPr>
              <a:t>How does technology affect growth?</a:t>
            </a:r>
          </a:p>
          <a:p>
            <a:pPr marL="514350" indent="-514350">
              <a:buFont typeface="Calibri" panose="020F0502020204030204" pitchFamily="34" charset="0"/>
              <a:buAutoNum type="arabicPeriod"/>
            </a:pPr>
            <a:r>
              <a:rPr lang="en-US" altLang="en-US" sz="2800" dirty="0" smtClean="0">
                <a:latin typeface="Arial" panose="020B0604020202020204" pitchFamily="34" charset="0"/>
              </a:rPr>
              <a:t>Why are institutions the key to economic growth?</a:t>
            </a:r>
          </a:p>
        </p:txBody>
      </p:sp>
      <p:pic>
        <p:nvPicPr>
          <p:cNvPr id="14339" name="Picture 4" descr="I:\DirkTextbookN\Jpegs(All)\Macro Ch19-33\ch12\19_PRINECOMA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106" y="3865564"/>
            <a:ext cx="439578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Policy Implications of the Solow Growth Theory</a:t>
            </a:r>
          </a:p>
        </p:txBody>
      </p:sp>
      <p:sp>
        <p:nvSpPr>
          <p:cNvPr id="35843" name="Content Placeholder 2"/>
          <p:cNvSpPr>
            <a:spLocks noGrp="1"/>
          </p:cNvSpPr>
          <p:nvPr>
            <p:ph idx="1"/>
          </p:nvPr>
        </p:nvSpPr>
        <p:spPr>
          <a:xfrm>
            <a:off x="299803" y="1712913"/>
            <a:ext cx="8664315" cy="4895850"/>
          </a:xfrm>
        </p:spPr>
        <p:txBody>
          <a:bodyPr/>
          <a:lstStyle/>
          <a:p>
            <a:r>
              <a:rPr lang="en-US" altLang="en-US" sz="2800" dirty="0" smtClean="0">
                <a:latin typeface="Arial" panose="020B0604020202020204" pitchFamily="34" charset="0"/>
              </a:rPr>
              <a:t>Results of Solow</a:t>
            </a:r>
          </a:p>
          <a:p>
            <a:pPr lvl="1"/>
            <a:r>
              <a:rPr lang="en-US" altLang="en-US" sz="2400" dirty="0" smtClean="0">
                <a:latin typeface="Arial" panose="020B0604020202020204" pitchFamily="34" charset="0"/>
              </a:rPr>
              <a:t>Wealth comes from capital and technology</a:t>
            </a:r>
          </a:p>
          <a:p>
            <a:pPr lvl="1"/>
            <a:r>
              <a:rPr lang="en-US" altLang="en-US" sz="2400" dirty="0" smtClean="0">
                <a:latin typeface="Arial" panose="020B0604020202020204" pitchFamily="34" charset="0"/>
              </a:rPr>
              <a:t>Wealthy nations fund capital investment in poor countries </a:t>
            </a:r>
          </a:p>
          <a:p>
            <a:r>
              <a:rPr lang="en-US" altLang="en-US" sz="2800" dirty="0" smtClean="0">
                <a:latin typeface="Arial" panose="020B0604020202020204" pitchFamily="34" charset="0"/>
              </a:rPr>
              <a:t>Two types of aid in the 1950s and 1960s</a:t>
            </a:r>
          </a:p>
          <a:p>
            <a:pPr lvl="1"/>
            <a:r>
              <a:rPr lang="en-US" altLang="en-US" sz="2400" dirty="0" smtClean="0">
                <a:latin typeface="Arial" panose="020B0604020202020204" pitchFamily="34" charset="0"/>
              </a:rPr>
              <a:t>Actual capital goods were built with aid</a:t>
            </a:r>
          </a:p>
          <a:p>
            <a:pPr lvl="1"/>
            <a:r>
              <a:rPr lang="en-US" altLang="en-US" sz="2400" dirty="0" smtClean="0">
                <a:latin typeface="Arial" panose="020B0604020202020204" pitchFamily="34" charset="0"/>
              </a:rPr>
              <a:t>Aid given to developing countries to fund infrastructure</a:t>
            </a:r>
          </a:p>
          <a:p>
            <a:r>
              <a:rPr lang="en-US" altLang="en-US" sz="2800" dirty="0" smtClean="0">
                <a:latin typeface="Arial" panose="020B0604020202020204" pitchFamily="34" charset="0"/>
              </a:rPr>
              <a:t>Results of these policies</a:t>
            </a:r>
          </a:p>
          <a:p>
            <a:pPr lvl="1"/>
            <a:r>
              <a:rPr lang="en-US" altLang="en-US" sz="2400" dirty="0" smtClean="0">
                <a:latin typeface="Arial" panose="020B0604020202020204" pitchFamily="34" charset="0"/>
              </a:rPr>
              <a:t>Some countries received billions in aid and are no better off today than they were in 1960</a:t>
            </a:r>
          </a:p>
          <a:p>
            <a:pPr lvl="1"/>
            <a:r>
              <a:rPr lang="en-US" altLang="en-US" sz="2400" dirty="0" smtClean="0">
                <a:latin typeface="Arial" panose="020B0604020202020204" pitchFamily="34" charset="0"/>
              </a:rPr>
              <a:t>Some countries received almost no aid and have grown rapidly</a:t>
            </a:r>
          </a:p>
          <a:p>
            <a:pPr lvl="1"/>
            <a:endParaRPr lang="en-US" altLang="en-US" sz="2400" dirty="0" smtClean="0">
              <a:latin typeface="Arial" panose="020B0604020202020204" pitchFamily="34" charset="0"/>
            </a:endParaRP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19238"/>
          </a:xfrm>
        </p:spPr>
        <p:txBody>
          <a:bodyPr/>
          <a:lstStyle/>
          <a:p>
            <a:r>
              <a:rPr lang="en-US" altLang="en-US" dirty="0" smtClean="0">
                <a:latin typeface="Arial" panose="020B0604020202020204" pitchFamily="34" charset="0"/>
              </a:rPr>
              <a:t>Solow Case Study: Africa</a:t>
            </a:r>
          </a:p>
        </p:txBody>
      </p:sp>
      <p:sp>
        <p:nvSpPr>
          <p:cNvPr id="27651" name="Content Placeholder 2"/>
          <p:cNvSpPr>
            <a:spLocks noGrp="1"/>
          </p:cNvSpPr>
          <p:nvPr>
            <p:ph idx="4294967295"/>
          </p:nvPr>
        </p:nvSpPr>
        <p:spPr>
          <a:xfrm>
            <a:off x="255588" y="1500188"/>
            <a:ext cx="8650287" cy="4954587"/>
          </a:xfrm>
        </p:spPr>
        <p:txBody>
          <a:bodyPr/>
          <a:lstStyle/>
          <a:p>
            <a:r>
              <a:rPr lang="en-US" altLang="en-US" sz="2800" dirty="0" smtClean="0">
                <a:latin typeface="Arial" panose="020B0604020202020204" pitchFamily="34" charset="0"/>
              </a:rPr>
              <a:t>From 1956 to 1977</a:t>
            </a:r>
          </a:p>
          <a:p>
            <a:pPr lvl="1"/>
            <a:r>
              <a:rPr lang="en-US" altLang="en-US" sz="2400" dirty="0" smtClean="0">
                <a:latin typeface="Arial" panose="020B0604020202020204" pitchFamily="34" charset="0"/>
              </a:rPr>
              <a:t>Thirty-seven African </a:t>
            </a:r>
            <a:r>
              <a:rPr lang="en-US" altLang="en-US" sz="2400" dirty="0">
                <a:latin typeface="Arial" panose="020B0604020202020204" pitchFamily="34" charset="0"/>
              </a:rPr>
              <a:t>countries achieved </a:t>
            </a:r>
            <a:r>
              <a:rPr lang="en-US" altLang="en-US" sz="2400" dirty="0" smtClean="0">
                <a:latin typeface="Arial" panose="020B0604020202020204" pitchFamily="34" charset="0"/>
              </a:rPr>
              <a:t>independence</a:t>
            </a:r>
          </a:p>
          <a:p>
            <a:pPr lvl="1"/>
            <a:r>
              <a:rPr lang="en-US" altLang="en-US" sz="2400" dirty="0" smtClean="0">
                <a:latin typeface="Arial" panose="020B0604020202020204" pitchFamily="34" charset="0"/>
              </a:rPr>
              <a:t>Unique opportunity to apply the Solow model</a:t>
            </a:r>
          </a:p>
          <a:p>
            <a:pPr lvl="1"/>
            <a:r>
              <a:rPr lang="en-US" altLang="en-US" sz="2400" dirty="0" smtClean="0">
                <a:latin typeface="Arial" panose="020B0604020202020204" pitchFamily="34" charset="0"/>
              </a:rPr>
              <a:t>Heavy capital investment projects in Africa</a:t>
            </a:r>
          </a:p>
          <a:p>
            <a:r>
              <a:rPr lang="en-US" altLang="en-US" sz="2800" dirty="0" smtClean="0">
                <a:latin typeface="Arial" panose="020B0604020202020204" pitchFamily="34" charset="0"/>
              </a:rPr>
              <a:t>Results</a:t>
            </a:r>
          </a:p>
          <a:p>
            <a:pPr lvl="1"/>
            <a:r>
              <a:rPr lang="en-US" altLang="en-US" sz="2400" dirty="0" smtClean="0">
                <a:latin typeface="Arial" panose="020B0604020202020204" pitchFamily="34" charset="0"/>
              </a:rPr>
              <a:t>Fifty years later, policies failed across the continent</a:t>
            </a:r>
          </a:p>
          <a:p>
            <a:pPr lvl="1"/>
            <a:r>
              <a:rPr lang="en-US" altLang="en-US" sz="2400" dirty="0" smtClean="0">
                <a:latin typeface="Arial" panose="020B0604020202020204" pitchFamily="34" charset="0"/>
              </a:rPr>
              <a:t>Why? Incomplete growth theory, faulty policy</a:t>
            </a:r>
          </a:p>
          <a:p>
            <a:pPr lvl="1"/>
            <a:r>
              <a:rPr lang="en-US" altLang="en-US" sz="2400" dirty="0" smtClean="0">
                <a:latin typeface="Arial" panose="020B0604020202020204" pitchFamily="34" charset="0"/>
              </a:rPr>
              <a:t>Observations led to a reexamination of growth theory</a:t>
            </a:r>
          </a:p>
        </p:txBody>
      </p:sp>
    </p:spTree>
    <p:extLst>
      <p:ext uri="{BB962C8B-B14F-4D97-AF65-F5344CB8AC3E}">
        <p14:creationId xmlns:p14="http://schemas.microsoft.com/office/powerpoint/2010/main" val="18436453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African Independence Dates</a:t>
            </a:r>
          </a:p>
        </p:txBody>
      </p:sp>
      <p:pic>
        <p:nvPicPr>
          <p:cNvPr id="57346"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339850"/>
            <a:ext cx="590232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8279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Modern Growth Theory</a:t>
            </a:r>
            <a:endParaRPr lang="en-US" altLang="en-US" smtClean="0">
              <a:latin typeface="Helvetica Neue" charset="0"/>
            </a:endParaRPr>
          </a:p>
        </p:txBody>
      </p:sp>
      <p:sp>
        <p:nvSpPr>
          <p:cNvPr id="37891" name="Content Placeholder 2"/>
          <p:cNvSpPr>
            <a:spLocks noGrp="1"/>
          </p:cNvSpPr>
          <p:nvPr>
            <p:ph idx="4294967295"/>
          </p:nvPr>
        </p:nvSpPr>
        <p:spPr>
          <a:xfrm>
            <a:off x="209862" y="1316038"/>
            <a:ext cx="8754256" cy="5318125"/>
          </a:xfrm>
        </p:spPr>
        <p:txBody>
          <a:bodyPr/>
          <a:lstStyle/>
          <a:p>
            <a:r>
              <a:rPr lang="en-US" altLang="en-US" sz="2800" dirty="0" smtClean="0">
                <a:latin typeface="Arial" panose="020B0604020202020204" pitchFamily="34" charset="0"/>
              </a:rPr>
              <a:t>Modern growth theory</a:t>
            </a:r>
          </a:p>
          <a:p>
            <a:pPr lvl="1"/>
            <a:r>
              <a:rPr lang="en-US" altLang="en-US" sz="2400" dirty="0">
                <a:latin typeface="Arial" panose="020B0604020202020204" pitchFamily="34" charset="0"/>
              </a:rPr>
              <a:t>S</a:t>
            </a:r>
            <a:r>
              <a:rPr lang="en-US" altLang="en-US" sz="2400" dirty="0" smtClean="0">
                <a:latin typeface="Arial" panose="020B0604020202020204" pitchFamily="34" charset="0"/>
              </a:rPr>
              <a:t>ome economies grow faster for reasons specific to those economies</a:t>
            </a:r>
          </a:p>
          <a:p>
            <a:pPr lvl="1"/>
            <a:r>
              <a:rPr lang="en-US" altLang="en-US" sz="2400" dirty="0" smtClean="0">
                <a:latin typeface="Arial" panose="020B0604020202020204" pitchFamily="34" charset="0"/>
              </a:rPr>
              <a:t>Technological change is now considered </a:t>
            </a:r>
            <a:r>
              <a:rPr lang="en-US" altLang="en-US" sz="2400" i="1" dirty="0" smtClean="0">
                <a:latin typeface="Arial" panose="020B0604020202020204" pitchFamily="34" charset="0"/>
              </a:rPr>
              <a:t>endogenous</a:t>
            </a:r>
            <a:endParaRPr lang="en-US" altLang="en-US" sz="2400" i="1" dirty="0">
              <a:latin typeface="Arial" panose="020B0604020202020204" pitchFamily="34" charset="0"/>
            </a:endParaRPr>
          </a:p>
          <a:p>
            <a:pPr lvl="2"/>
            <a:r>
              <a:rPr lang="en-US" altLang="en-US" sz="2200" dirty="0" smtClean="0">
                <a:latin typeface="Arial" panose="020B0604020202020204" pitchFamily="34" charset="0"/>
              </a:rPr>
              <a:t>Create an environment that encourages technological change</a:t>
            </a:r>
          </a:p>
          <a:p>
            <a:r>
              <a:rPr lang="en-US" altLang="en-US" sz="2800" dirty="0" smtClean="0">
                <a:latin typeface="Arial" panose="020B0604020202020204" pitchFamily="34" charset="0"/>
              </a:rPr>
              <a:t>Robert Lucas:</a:t>
            </a:r>
            <a:endParaRPr lang="en-US" altLang="en-US" sz="2400" dirty="0" smtClean="0">
              <a:latin typeface="Arial" panose="020B0604020202020204" pitchFamily="34" charset="0"/>
            </a:endParaRPr>
          </a:p>
          <a:p>
            <a:pPr marL="0" indent="0" algn="just">
              <a:buNone/>
            </a:pPr>
            <a:r>
              <a:rPr lang="en-US" altLang="en-US" sz="2000" i="1" dirty="0" smtClean="0">
                <a:latin typeface="Arial" panose="020B0604020202020204" pitchFamily="34" charset="0"/>
              </a:rPr>
              <a:t>"Is there some action a government of India could take that would lead the Indian economy to grow like Indonesia’</a:t>
            </a:r>
            <a:r>
              <a:rPr lang="en-US" altLang="ja-JP" sz="2000" i="1" dirty="0" smtClean="0">
                <a:latin typeface="Arial" panose="020B0604020202020204" pitchFamily="34" charset="0"/>
              </a:rPr>
              <a:t>s or Egypt’s? If so, what exactly? If not, what is it about the </a:t>
            </a:r>
            <a:r>
              <a:rPr lang="ja-JP" altLang="en-US" sz="2000" i="1" dirty="0" smtClean="0">
                <a:latin typeface="Arial" panose="020B0604020202020204" pitchFamily="34" charset="0"/>
              </a:rPr>
              <a:t>“</a:t>
            </a:r>
            <a:r>
              <a:rPr lang="en-US" altLang="ja-JP" sz="2000" i="1" dirty="0" smtClean="0">
                <a:latin typeface="Arial" panose="020B0604020202020204" pitchFamily="34" charset="0"/>
              </a:rPr>
              <a:t>nature of India</a:t>
            </a:r>
            <a:r>
              <a:rPr lang="ja-JP" altLang="en-US" sz="2000" i="1" dirty="0" smtClean="0">
                <a:latin typeface="Arial" panose="020B0604020202020204" pitchFamily="34" charset="0"/>
              </a:rPr>
              <a:t>”</a:t>
            </a:r>
            <a:r>
              <a:rPr lang="en-US" altLang="ja-JP" sz="2000" i="1" dirty="0" smtClean="0">
                <a:latin typeface="Arial" panose="020B0604020202020204" pitchFamily="34" charset="0"/>
              </a:rPr>
              <a:t> that makes it so? The consequences for human welfare involved in questions like these are simply staggering: once one starts to think about them, it is hard to think of anything else."</a:t>
            </a:r>
            <a:endParaRPr lang="en-US" altLang="en-US" sz="2000" i="1"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Economics in </a:t>
            </a:r>
            <a:r>
              <a:rPr lang="en-US" altLang="en-US" i="1" dirty="0" smtClean="0">
                <a:latin typeface="Arial" panose="020B0604020202020204" pitchFamily="34" charset="0"/>
              </a:rPr>
              <a:t>Modern Marvels</a:t>
            </a:r>
            <a:r>
              <a:rPr lang="en-US" altLang="en-US" dirty="0" smtClean="0">
                <a:latin typeface="Arial" panose="020B0604020202020204" pitchFamily="34" charset="0"/>
              </a:rPr>
              <a:t>, “Harvesting 2”</a:t>
            </a:r>
          </a:p>
        </p:txBody>
      </p:sp>
      <p:sp>
        <p:nvSpPr>
          <p:cNvPr id="77826" name="Content Placeholder 2"/>
          <p:cNvSpPr>
            <a:spLocks noGrp="1"/>
          </p:cNvSpPr>
          <p:nvPr>
            <p:ph idx="1"/>
          </p:nvPr>
        </p:nvSpPr>
        <p:spPr>
          <a:xfrm>
            <a:off x="457200" y="1712913"/>
            <a:ext cx="8229600" cy="4895850"/>
          </a:xfrm>
        </p:spPr>
        <p:txBody>
          <a:bodyPr/>
          <a:lstStyle/>
          <a:p>
            <a:r>
              <a:rPr lang="en-US" altLang="en-US" sz="3200" i="1" dirty="0" smtClean="0">
                <a:latin typeface="Arial" panose="020B0604020202020204" pitchFamily="34" charset="0"/>
              </a:rPr>
              <a:t>Modern Marvels</a:t>
            </a:r>
            <a:r>
              <a:rPr lang="en-US" altLang="en-US" sz="3200" dirty="0" smtClean="0">
                <a:latin typeface="Arial" panose="020B0604020202020204" pitchFamily="34" charset="0"/>
              </a:rPr>
              <a:t> (History Channel)</a:t>
            </a:r>
          </a:p>
          <a:p>
            <a:pPr lvl="1"/>
            <a:r>
              <a:rPr lang="en-US" altLang="en-US" sz="2800" dirty="0" smtClean="0">
                <a:latin typeface="Arial" panose="020B0604020202020204" pitchFamily="34" charset="0"/>
              </a:rPr>
              <a:t>This episode features technological advancements in the food production industry.</a:t>
            </a:r>
          </a:p>
          <a:p>
            <a:pPr lvl="1"/>
            <a:r>
              <a:rPr lang="en-US" altLang="en-US" sz="2800" dirty="0" smtClean="0">
                <a:latin typeface="Arial" panose="020B0604020202020204" pitchFamily="34" charset="0"/>
              </a:rPr>
              <a:t>Technology and mechanization can produce food cheaper.</a:t>
            </a:r>
          </a:p>
        </p:txBody>
      </p:sp>
      <p:pic>
        <p:nvPicPr>
          <p:cNvPr id="77827" name="Picture 4" descr="Tip #449: Technological Change in Modern Marvels, “Harvesting 2”">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532313"/>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4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How does modern growth theory model technology and technological change?</a:t>
            </a:r>
          </a:p>
          <a:p>
            <a:pPr marL="971550" lvl="1" indent="-514350">
              <a:buFont typeface="+mj-lt"/>
              <a:buAutoNum type="alphaUcPeriod"/>
            </a:pPr>
            <a:r>
              <a:rPr lang="en-US" altLang="en-US" sz="2600" dirty="0" smtClean="0">
                <a:latin typeface="Arial" panose="020B0604020202020204" pitchFamily="34" charset="0"/>
              </a:rPr>
              <a:t>Technology change is endogenous and depends on factors that currently exist in the economy.</a:t>
            </a:r>
          </a:p>
          <a:p>
            <a:pPr marL="971550" lvl="1" indent="-514350">
              <a:buFont typeface="Calibri" panose="020F0502020204030204" pitchFamily="34" charset="0"/>
              <a:buAutoNum type="alphaUcPeriod"/>
            </a:pPr>
            <a:r>
              <a:rPr lang="en-US" altLang="en-US" sz="2600" dirty="0" smtClean="0">
                <a:latin typeface="Arial" panose="020B0604020202020204" pitchFamily="34" charset="0"/>
              </a:rPr>
              <a:t>Technology changes faster in less-developed countries and convergence will occur.</a:t>
            </a:r>
          </a:p>
          <a:p>
            <a:pPr marL="971550" lvl="1" indent="-514350">
              <a:buFont typeface="Calibri" panose="020F0502020204030204" pitchFamily="34" charset="0"/>
              <a:buAutoNum type="alphaUcPeriod"/>
            </a:pPr>
            <a:r>
              <a:rPr lang="en-US" altLang="en-US" sz="2600" dirty="0" smtClean="0">
                <a:latin typeface="Arial" panose="020B0604020202020204" pitchFamily="34" charset="0"/>
              </a:rPr>
              <a:t>Technological advances occur at faster rates with a stronger government.</a:t>
            </a:r>
          </a:p>
          <a:p>
            <a:pPr marL="971550" lvl="1" indent="-514350">
              <a:buFont typeface="Calibri" panose="020F0502020204030204" pitchFamily="34" charset="0"/>
              <a:buAutoNum type="alphaUcPeriod"/>
            </a:pPr>
            <a:r>
              <a:rPr lang="en-US" altLang="en-US" sz="2600" dirty="0" smtClean="0">
                <a:latin typeface="Arial" panose="020B0604020202020204" pitchFamily="34" charset="0"/>
              </a:rPr>
              <a:t>Technology grows exponentially.</a:t>
            </a:r>
          </a:p>
        </p:txBody>
      </p:sp>
      <p:sp>
        <p:nvSpPr>
          <p:cNvPr id="4" name="Rectangle 3" descr="Correct answer: A, Technology change is endogenous and depends on factors that currently exist in the economy."/>
          <p:cNvSpPr/>
          <p:nvPr/>
        </p:nvSpPr>
        <p:spPr>
          <a:xfrm>
            <a:off x="818460" y="2674938"/>
            <a:ext cx="7563540" cy="13001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8232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39939" name="Content Placeholder 2"/>
          <p:cNvSpPr>
            <a:spLocks noGrp="1"/>
          </p:cNvSpPr>
          <p:nvPr>
            <p:ph idx="1"/>
          </p:nvPr>
        </p:nvSpPr>
        <p:spPr>
          <a:xfrm>
            <a:off x="242888" y="1712912"/>
            <a:ext cx="8686800" cy="4930776"/>
          </a:xfrm>
        </p:spPr>
        <p:txBody>
          <a:bodyPr/>
          <a:lstStyle/>
          <a:p>
            <a:r>
              <a:rPr lang="en-US" altLang="en-US" sz="3200" dirty="0" smtClean="0">
                <a:latin typeface="Arial" panose="020B0604020202020204" pitchFamily="34" charset="0"/>
              </a:rPr>
              <a:t>Institutions:</a:t>
            </a:r>
          </a:p>
          <a:p>
            <a:pPr lvl="1"/>
            <a:r>
              <a:rPr lang="en-US" altLang="en-US" sz="2800" dirty="0" smtClean="0">
                <a:latin typeface="Arial" panose="020B0604020202020204" pitchFamily="34" charset="0"/>
              </a:rPr>
              <a:t>Significant </a:t>
            </a:r>
            <a:r>
              <a:rPr lang="en-US" sz="2800" dirty="0"/>
              <a:t>practices, relationships, or organizations in society that frame the incentive structure within which individuals and business firms </a:t>
            </a:r>
            <a:r>
              <a:rPr lang="en-US" sz="2800" dirty="0" smtClean="0"/>
              <a:t>act</a:t>
            </a:r>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39939" name="Content Placeholder 2"/>
          <p:cNvSpPr>
            <a:spLocks noGrp="1"/>
          </p:cNvSpPr>
          <p:nvPr>
            <p:ph idx="1"/>
          </p:nvPr>
        </p:nvSpPr>
        <p:spPr>
          <a:xfrm>
            <a:off x="242888" y="1712912"/>
            <a:ext cx="8686800" cy="4930776"/>
          </a:xfrm>
        </p:spPr>
        <p:txBody>
          <a:bodyPr/>
          <a:lstStyle/>
          <a:p>
            <a:r>
              <a:rPr lang="en-US" altLang="en-US" sz="3200" dirty="0" smtClean="0">
                <a:latin typeface="Arial" panose="020B0604020202020204" pitchFamily="34" charset="0"/>
              </a:rPr>
              <a:t>The right institutions lead to economic growth</a:t>
            </a:r>
          </a:p>
          <a:p>
            <a:pPr lvl="1"/>
            <a:r>
              <a:rPr lang="en-US" altLang="en-US" sz="2800" b="1" dirty="0">
                <a:solidFill>
                  <a:srgbClr val="00B050"/>
                </a:solidFill>
                <a:latin typeface="Arial" panose="020B0604020202020204" pitchFamily="34" charset="0"/>
              </a:rPr>
              <a:t>Positive</a:t>
            </a:r>
            <a:r>
              <a:rPr lang="en-US" altLang="en-US" sz="2800" dirty="0">
                <a:solidFill>
                  <a:srgbClr val="00B050"/>
                </a:solidFill>
                <a:latin typeface="Arial" panose="020B0604020202020204" pitchFamily="34" charset="0"/>
              </a:rPr>
              <a:t> </a:t>
            </a:r>
            <a:r>
              <a:rPr lang="en-US" altLang="en-US" sz="2800" dirty="0" smtClean="0">
                <a:solidFill>
                  <a:srgbClr val="00B050"/>
                </a:solidFill>
                <a:latin typeface="Arial" panose="020B0604020202020204" pitchFamily="34" charset="0"/>
              </a:rPr>
              <a:t>institutions: </a:t>
            </a:r>
            <a:r>
              <a:rPr lang="en-US" altLang="en-US" sz="2800" dirty="0">
                <a:solidFill>
                  <a:srgbClr val="00B050"/>
                </a:solidFill>
                <a:latin typeface="Arial" panose="020B0604020202020204" pitchFamily="34" charset="0"/>
              </a:rPr>
              <a:t>t</a:t>
            </a:r>
            <a:r>
              <a:rPr lang="en-US" altLang="en-US" sz="2800" dirty="0" smtClean="0">
                <a:solidFill>
                  <a:srgbClr val="00B050"/>
                </a:solidFill>
                <a:latin typeface="Arial" panose="020B0604020202020204" pitchFamily="34" charset="0"/>
              </a:rPr>
              <a:t>ransparent </a:t>
            </a:r>
            <a:r>
              <a:rPr lang="en-US" altLang="en-US" sz="2800" dirty="0">
                <a:solidFill>
                  <a:srgbClr val="00B050"/>
                </a:solidFill>
                <a:latin typeface="Arial" panose="020B0604020202020204" pitchFamily="34" charset="0"/>
              </a:rPr>
              <a:t>and consistent government, private property rights, stable money and </a:t>
            </a:r>
            <a:r>
              <a:rPr lang="en-US" altLang="en-US" sz="2800" dirty="0" smtClean="0">
                <a:solidFill>
                  <a:srgbClr val="00B050"/>
                </a:solidFill>
                <a:latin typeface="Arial" panose="020B0604020202020204" pitchFamily="34" charset="0"/>
              </a:rPr>
              <a:t>prices</a:t>
            </a:r>
          </a:p>
          <a:p>
            <a:pPr lvl="1"/>
            <a:r>
              <a:rPr lang="en-US" altLang="en-US" sz="2800" b="1" dirty="0" smtClean="0">
                <a:solidFill>
                  <a:srgbClr val="FF2807"/>
                </a:solidFill>
                <a:latin typeface="Arial" panose="020B0604020202020204" pitchFamily="34" charset="0"/>
              </a:rPr>
              <a:t>Negative</a:t>
            </a:r>
            <a:r>
              <a:rPr lang="en-US" altLang="en-US" sz="2800" dirty="0" smtClean="0">
                <a:solidFill>
                  <a:srgbClr val="FF2807"/>
                </a:solidFill>
                <a:latin typeface="Arial" panose="020B0604020202020204" pitchFamily="34" charset="0"/>
              </a:rPr>
              <a:t> institutions: corruption</a:t>
            </a:r>
            <a:r>
              <a:rPr lang="en-US" altLang="en-US" sz="2800" dirty="0">
                <a:solidFill>
                  <a:srgbClr val="FF2807"/>
                </a:solidFill>
                <a:latin typeface="Arial" panose="020B0604020202020204" pitchFamily="34" charset="0"/>
              </a:rPr>
              <a:t>, political instability</a:t>
            </a:r>
          </a:p>
          <a:p>
            <a:endParaRPr lang="en-US" altLang="en-US" sz="2800" dirty="0" smtClean="0">
              <a:latin typeface="Arial" panose="020B0604020202020204" pitchFamily="34" charset="0"/>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418464048"/>
              </p:ext>
            </p:extLst>
          </p:nvPr>
        </p:nvGraphicFramePr>
        <p:xfrm>
          <a:off x="1820407" y="4704461"/>
          <a:ext cx="5574583" cy="1939227"/>
        </p:xfrm>
        <a:graphic>
          <a:graphicData uri="http://schemas.openxmlformats.org/presentationml/2006/ole">
            <mc:AlternateContent xmlns:mc="http://schemas.openxmlformats.org/markup-compatibility/2006">
              <mc:Choice xmlns:v="urn:schemas-microsoft-com:vml" Requires="v">
                <p:oleObj spid="_x0000_s86034" name="Equation" r:id="rId4" imgW="2032000" imgH="977900" progId="Equation.3">
                  <p:embed/>
                </p:oleObj>
              </mc:Choice>
              <mc:Fallback>
                <p:oleObj name="Equation" r:id="rId4" imgW="2032000" imgH="9779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407" y="4704461"/>
                        <a:ext cx="5574583" cy="1939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659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Institutions that Foster Economic Growth</a:t>
            </a:r>
          </a:p>
        </p:txBody>
      </p:sp>
      <p:pic>
        <p:nvPicPr>
          <p:cNvPr id="4" name="Picture 3" descr="PRINECOMA2_TABLE12.02.jpg"/>
          <p:cNvPicPr>
            <a:picLocks noChangeAspect="1"/>
          </p:cNvPicPr>
          <p:nvPr/>
        </p:nvPicPr>
        <p:blipFill>
          <a:blip r:embed="rId3"/>
          <a:srcRect b="5400"/>
          <a:stretch>
            <a:fillRect/>
          </a:stretch>
        </p:blipFill>
        <p:spPr>
          <a:xfrm>
            <a:off x="304800" y="1931908"/>
            <a:ext cx="8534400" cy="318906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4" descr="I:\DirkTextbookN\Jpegs(All)\Macro Ch19-33\ch12\16_PRINECOMA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592" y="3346345"/>
            <a:ext cx="2547408" cy="351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 Determine </a:t>
            </a:r>
            <a:r>
              <a:rPr lang="en-US" altLang="en-US" dirty="0" smtClean="0">
                <a:latin typeface="Arial" panose="020B0604020202020204" pitchFamily="34" charset="0"/>
              </a:rPr>
              <a:t>Incentives</a:t>
            </a:r>
            <a:r>
              <a:rPr lang="en-US" altLang="x-none" dirty="0">
                <a:latin typeface="Arial" charset="0"/>
                <a:ea typeface="MS PGothic" charset="-128"/>
                <a:cs typeface="Arial" charset="0"/>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mc:AlternateContent xmlns:mc="http://schemas.openxmlformats.org/markup-compatibility/2006" xmlns:a14="http://schemas.microsoft.com/office/drawing/2010/main">
        <mc:Choice Requires="a14">
          <p:sp>
            <p:nvSpPr>
              <p:cNvPr id="4301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Voluntary investment occurs if</a:t>
                </a:r>
              </a:p>
              <a:p>
                <a:pPr marL="0" indent="0" algn="ctr">
                  <a:buNone/>
                </a:pPr>
                <a:endParaRPr lang="en-US" altLang="en-US" sz="3200" b="0" i="1" dirty="0" smtClean="0">
                  <a:latin typeface="Cambria Math" charset="0"/>
                </a:endParaRPr>
              </a:p>
              <a:p>
                <a:pPr marL="0" indent="0" algn="ctr">
                  <a:buNone/>
                </a:pPr>
                <a14:m>
                  <m:oMathPara xmlns:m="http://schemas.openxmlformats.org/officeDocument/2006/math">
                    <m:oMathParaPr>
                      <m:jc m:val="centerGroup"/>
                    </m:oMathParaPr>
                    <m:oMath xmlns:m="http://schemas.openxmlformats.org/officeDocument/2006/math">
                      <m:r>
                        <a:rPr lang="en-US" altLang="en-US" sz="3200" b="0" i="1" smtClean="0">
                          <a:latin typeface="Cambria Math" charset="0"/>
                        </a:rPr>
                        <m:t>𝑒𝑥𝑝𝑒𝑐𝑡𝑒𝑑</m:t>
                      </m:r>
                      <m:r>
                        <a:rPr lang="en-US" altLang="en-US" sz="3200" b="0" i="1" smtClean="0">
                          <a:latin typeface="Cambria Math" charset="0"/>
                        </a:rPr>
                        <m:t> </m:t>
                      </m:r>
                      <m:r>
                        <a:rPr lang="en-US" altLang="en-US" sz="3200" b="0" i="1" smtClean="0">
                          <a:latin typeface="Cambria Math" charset="0"/>
                        </a:rPr>
                        <m:t>𝑝𝑎𝑦𝑜𝑓𝑓𝑠</m:t>
                      </m:r>
                      <m:r>
                        <a:rPr lang="en-US" altLang="en-US" sz="3200" b="0" i="1" smtClean="0">
                          <a:latin typeface="Cambria Math" charset="0"/>
                          <a:ea typeface="Cambria Math" charset="0"/>
                          <a:cs typeface="Cambria Math" charset="0"/>
                        </a:rPr>
                        <m:t>≥</m:t>
                      </m:r>
                      <m:r>
                        <a:rPr lang="en-US" altLang="en-US" sz="3200" b="0" i="1" smtClean="0">
                          <a:latin typeface="Cambria Math" charset="0"/>
                          <a:ea typeface="Cambria Math" charset="0"/>
                          <a:cs typeface="Cambria Math" charset="0"/>
                        </a:rPr>
                        <m:t>𝑐𝑜𝑠𝑡𝑠</m:t>
                      </m:r>
                    </m:oMath>
                  </m:oMathPara>
                </a14:m>
                <a:endParaRPr lang="en-US" altLang="en-US" sz="3200" dirty="0" smtClean="0">
                  <a:latin typeface="Arial" panose="020B0604020202020204" pitchFamily="34" charset="0"/>
                </a:endParaRPr>
              </a:p>
              <a:p>
                <a:pPr lvl="1"/>
                <a:endParaRPr lang="en-US" altLang="en-US" sz="2800" dirty="0" smtClean="0">
                  <a:latin typeface="Arial" panose="020B0604020202020204" pitchFamily="34" charset="0"/>
                </a:endParaRPr>
              </a:p>
              <a:p>
                <a:pPr lvl="1"/>
                <a:r>
                  <a:rPr lang="en-US" altLang="en-US" sz="2800" dirty="0" smtClean="0">
                    <a:latin typeface="Arial" panose="020B0604020202020204" pitchFamily="34" charset="0"/>
                  </a:rPr>
                  <a:t>Spent resources and work are </a:t>
                </a:r>
              </a:p>
              <a:p>
                <a:pPr marL="457200" lvl="1" indent="0">
                  <a:buNone/>
                </a:pPr>
                <a:r>
                  <a:rPr lang="en-US" altLang="en-US" sz="2800" dirty="0">
                    <a:latin typeface="Arial" panose="020B0604020202020204" pitchFamily="34" charset="0"/>
                  </a:rPr>
                  <a:t> </a:t>
                </a:r>
                <a:r>
                  <a:rPr lang="en-US" altLang="en-US" sz="2800" dirty="0" smtClean="0">
                    <a:latin typeface="Arial" panose="020B0604020202020204" pitchFamily="34" charset="0"/>
                  </a:rPr>
                  <a:t>  required before output is produced</a:t>
                </a:r>
              </a:p>
              <a:p>
                <a:pPr lvl="1"/>
                <a:r>
                  <a:rPr lang="en-US" altLang="en-US" sz="2800" dirty="0" smtClean="0">
                    <a:latin typeface="Arial" panose="020B0604020202020204" pitchFamily="34" charset="0"/>
                  </a:rPr>
                  <a:t>Time lag before payoffs</a:t>
                </a:r>
              </a:p>
            </p:txBody>
          </p:sp>
        </mc:Choice>
        <mc:Fallback xmlns="" xmlns:mv="urn:schemas-microsoft-com:mac:vml">
          <p:sp>
            <p:nvSpPr>
              <p:cNvPr id="43011" name="Content Placeholder 2"/>
              <p:cNvSpPr>
                <a:spLocks noGrp="1" noRot="1" noChangeAspect="1" noMove="1" noResize="1" noEditPoints="1" noAdjustHandles="1" noChangeArrowheads="1" noChangeShapeType="1" noTextEdit="1"/>
              </p:cNvSpPr>
              <p:nvPr>
                <p:ph idx="1"/>
              </p:nvPr>
            </p:nvSpPr>
            <p:spPr>
              <a:xfrm>
                <a:off x="457200" y="1712913"/>
                <a:ext cx="8229600" cy="4895850"/>
              </a:xfrm>
              <a:blipFill rotWithShape="0">
                <a:blip r:embed="rId4"/>
                <a:stretch>
                  <a:fillRect l="-1704" t="-161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Solow Growth Model</a:t>
            </a:r>
          </a:p>
        </p:txBody>
      </p:sp>
      <p:sp>
        <p:nvSpPr>
          <p:cNvPr id="8195" name="Content Placeholder 2"/>
          <p:cNvSpPr>
            <a:spLocks noGrp="1"/>
          </p:cNvSpPr>
          <p:nvPr>
            <p:ph idx="1"/>
          </p:nvPr>
        </p:nvSpPr>
        <p:spPr>
          <a:xfrm>
            <a:off x="457200" y="1712913"/>
            <a:ext cx="8229600" cy="4895850"/>
          </a:xfrm>
        </p:spPr>
        <p:txBody>
          <a:bodyPr/>
          <a:lstStyle/>
          <a:p>
            <a:r>
              <a:rPr lang="en-US" altLang="en-US" sz="2800" dirty="0">
                <a:latin typeface="Arial" panose="020B0604020202020204" pitchFamily="34" charset="0"/>
              </a:rPr>
              <a:t>S</a:t>
            </a:r>
            <a:r>
              <a:rPr lang="en-US" altLang="en-US" sz="2800" dirty="0" smtClean="0">
                <a:latin typeface="Arial" panose="020B0604020202020204" pitchFamily="34" charset="0"/>
              </a:rPr>
              <a:t>ources of economic growth:</a:t>
            </a:r>
          </a:p>
          <a:p>
            <a:pPr lvl="1"/>
            <a:r>
              <a:rPr lang="en-US" altLang="en-US" sz="2400" dirty="0" smtClean="0">
                <a:latin typeface="Arial" panose="020B0604020202020204" pitchFamily="34" charset="0"/>
              </a:rPr>
              <a:t>Resources</a:t>
            </a:r>
          </a:p>
          <a:p>
            <a:pPr lvl="1"/>
            <a:r>
              <a:rPr lang="en-US" altLang="en-US" sz="2400" dirty="0" smtClean="0">
                <a:latin typeface="Arial" panose="020B0604020202020204" pitchFamily="34" charset="0"/>
              </a:rPr>
              <a:t>Technology</a:t>
            </a:r>
          </a:p>
          <a:p>
            <a:pPr lvl="1"/>
            <a:r>
              <a:rPr lang="en-US" altLang="en-US" sz="2400" dirty="0">
                <a:latin typeface="Arial" panose="020B0604020202020204" pitchFamily="34" charset="0"/>
              </a:rPr>
              <a:t>I</a:t>
            </a:r>
            <a:r>
              <a:rPr lang="en-US" altLang="en-US" sz="2400" dirty="0" smtClean="0">
                <a:latin typeface="Arial" panose="020B0604020202020204" pitchFamily="34" charset="0"/>
              </a:rPr>
              <a:t>nstitutions</a:t>
            </a:r>
          </a:p>
          <a:p>
            <a:r>
              <a:rPr lang="en-US" altLang="en-US" sz="2800" dirty="0" smtClean="0">
                <a:latin typeface="Arial" panose="020B0604020202020204" pitchFamily="34" charset="0"/>
              </a:rPr>
              <a:t>Growth theory started almost 60 years ago with Robert Solow</a:t>
            </a:r>
          </a:p>
          <a:p>
            <a:r>
              <a:rPr lang="en-US" altLang="en-US" sz="2800" dirty="0" smtClean="0">
                <a:latin typeface="Arial" panose="020B0604020202020204" pitchFamily="34" charset="0"/>
              </a:rPr>
              <a:t>The Solow model still forms the basis of growth theory, but the theory has changed significantly over the past two decades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Institutions Determine </a:t>
            </a:r>
            <a:r>
              <a:rPr lang="en-US" altLang="en-US" dirty="0" smtClean="0">
                <a:latin typeface="Arial" panose="020B0604020202020204" pitchFamily="34" charset="0"/>
              </a:rPr>
              <a:t>Incentives</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36867"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Investment and production occur naturally under certain conditions</a:t>
            </a:r>
          </a:p>
          <a:p>
            <a:pPr lvl="1"/>
            <a:r>
              <a:rPr lang="en-US" altLang="en-US" sz="2800" dirty="0" smtClean="0">
                <a:latin typeface="Arial" panose="020B0604020202020204" pitchFamily="34" charset="0"/>
              </a:rPr>
              <a:t>Example:</a:t>
            </a:r>
          </a:p>
          <a:p>
            <a:pPr lvl="2"/>
            <a:r>
              <a:rPr lang="en-US" altLang="en-US" sz="2600" dirty="0" smtClean="0">
                <a:latin typeface="Arial" panose="020B0604020202020204" pitchFamily="34" charset="0"/>
              </a:rPr>
              <a:t>Decision whether or not to attend college</a:t>
            </a:r>
          </a:p>
          <a:p>
            <a:pPr lvl="2"/>
            <a:r>
              <a:rPr lang="en-US" altLang="en-US" sz="2600" dirty="0" smtClean="0">
                <a:latin typeface="Arial" panose="020B0604020202020204" pitchFamily="34" charset="0"/>
              </a:rPr>
              <a:t>Believe that your degree will result in higher wages above the cost of tuition and the opportunity cost of 4 years’ income</a:t>
            </a:r>
          </a:p>
          <a:p>
            <a:pPr lvl="1"/>
            <a:r>
              <a:rPr lang="en-US" altLang="en-US" sz="2800" dirty="0" smtClean="0">
                <a:latin typeface="Arial" panose="020B0604020202020204" pitchFamily="34" charset="0"/>
                <a:cs typeface="Arial" panose="020B0604020202020204" pitchFamily="34" charset="0"/>
              </a:rPr>
              <a:t>Voluntary investment in human capital</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Title 6"/>
          <p:cNvSpPr>
            <a:spLocks noGrp="1"/>
          </p:cNvSpPr>
          <p:nvPr>
            <p:ph type="title"/>
          </p:nvPr>
        </p:nvSpPr>
        <p:spPr>
          <a:xfrm>
            <a:off x="442913" y="0"/>
            <a:ext cx="8701087" cy="768350"/>
          </a:xfrm>
        </p:spPr>
        <p:txBody>
          <a:bodyPr/>
          <a:lstStyle/>
          <a:p>
            <a:r>
              <a:rPr lang="en-US" altLang="en-US" sz="3000" smtClean="0">
                <a:latin typeface="Arial" panose="020B0604020202020204" pitchFamily="34" charset="0"/>
              </a:rPr>
              <a:t>Institutions, Incentives, and Economic Growth</a:t>
            </a:r>
          </a:p>
        </p:txBody>
      </p:sp>
      <p:pic>
        <p:nvPicPr>
          <p:cNvPr id="9" name="Picture 8" descr="ch12fig07-02.jpg"/>
          <p:cNvPicPr>
            <a:picLocks noChangeAspect="1"/>
          </p:cNvPicPr>
          <p:nvPr/>
        </p:nvPicPr>
        <p:blipFill>
          <a:blip r:embed="rId3">
            <a:clrChange>
              <a:clrFrom>
                <a:srgbClr val="FFFFFF"/>
              </a:clrFrom>
              <a:clrTo>
                <a:srgbClr val="FFFFFF">
                  <a:alpha val="0"/>
                </a:srgbClr>
              </a:clrTo>
            </a:clrChange>
          </a:blip>
          <a:stretch>
            <a:fillRect/>
          </a:stretch>
        </p:blipFill>
        <p:spPr>
          <a:xfrm>
            <a:off x="1183847" y="2679435"/>
            <a:ext cx="1524000" cy="908304"/>
          </a:xfrm>
          <a:prstGeom prst="rect">
            <a:avLst/>
          </a:prstGeom>
        </p:spPr>
      </p:pic>
      <p:pic>
        <p:nvPicPr>
          <p:cNvPr id="12" name="Picture 11" descr="ch12fig07-01b.jpg"/>
          <p:cNvPicPr>
            <a:picLocks noChangeAspect="1"/>
          </p:cNvPicPr>
          <p:nvPr/>
        </p:nvPicPr>
        <p:blipFill>
          <a:blip r:embed="rId4">
            <a:clrChange>
              <a:clrFrom>
                <a:srgbClr val="FFFFFF"/>
              </a:clrFrom>
              <a:clrTo>
                <a:srgbClr val="FFFFFF">
                  <a:alpha val="0"/>
                </a:srgbClr>
              </a:clrTo>
            </a:clrChange>
          </a:blip>
          <a:stretch>
            <a:fillRect/>
          </a:stretch>
        </p:blipFill>
        <p:spPr>
          <a:xfrm>
            <a:off x="1184036" y="3535356"/>
            <a:ext cx="1566672" cy="2511552"/>
          </a:xfrm>
          <a:prstGeom prst="rect">
            <a:avLst/>
          </a:prstGeom>
        </p:spPr>
      </p:pic>
      <p:pic>
        <p:nvPicPr>
          <p:cNvPr id="14" name="Picture 13" descr="ch12fig07-01a.jpg"/>
          <p:cNvPicPr>
            <a:picLocks noChangeAspect="1"/>
          </p:cNvPicPr>
          <p:nvPr/>
        </p:nvPicPr>
        <p:blipFill>
          <a:blip r:embed="rId5">
            <a:clrChange>
              <a:clrFrom>
                <a:srgbClr val="FFFFFF"/>
              </a:clrFrom>
              <a:clrTo>
                <a:srgbClr val="FFFFFF">
                  <a:alpha val="0"/>
                </a:srgbClr>
              </a:clrTo>
            </a:clrChange>
          </a:blip>
          <a:stretch>
            <a:fillRect/>
          </a:stretch>
        </p:blipFill>
        <p:spPr>
          <a:xfrm>
            <a:off x="1461233" y="2460743"/>
            <a:ext cx="3968496" cy="2895600"/>
          </a:xfrm>
          <a:prstGeom prst="rect">
            <a:avLst/>
          </a:prstGeom>
        </p:spPr>
      </p:pic>
      <p:pic>
        <p:nvPicPr>
          <p:cNvPr id="15" name="Picture 14" descr="ch12fig07-03a.jpg"/>
          <p:cNvPicPr>
            <a:picLocks noChangeAspect="1"/>
          </p:cNvPicPr>
          <p:nvPr/>
        </p:nvPicPr>
        <p:blipFill>
          <a:blip r:embed="rId6">
            <a:clrChange>
              <a:clrFrom>
                <a:srgbClr val="FFFFFF"/>
              </a:clrFrom>
              <a:clrTo>
                <a:srgbClr val="FFFFFF">
                  <a:alpha val="0"/>
                </a:srgbClr>
              </a:clrTo>
            </a:clrChange>
          </a:blip>
          <a:stretch>
            <a:fillRect/>
          </a:stretch>
        </p:blipFill>
        <p:spPr>
          <a:xfrm>
            <a:off x="3794401" y="1991808"/>
            <a:ext cx="91440" cy="359664"/>
          </a:xfrm>
          <a:prstGeom prst="rect">
            <a:avLst/>
          </a:prstGeom>
        </p:spPr>
      </p:pic>
      <p:pic>
        <p:nvPicPr>
          <p:cNvPr id="16" name="Picture 15" descr="ch12fig07-03a.jpg"/>
          <p:cNvPicPr>
            <a:picLocks noChangeAspect="1"/>
          </p:cNvPicPr>
          <p:nvPr/>
        </p:nvPicPr>
        <p:blipFill>
          <a:blip r:embed="rId6">
            <a:clrChange>
              <a:clrFrom>
                <a:srgbClr val="FFFFFF"/>
              </a:clrFrom>
              <a:clrTo>
                <a:srgbClr val="FFFFFF">
                  <a:alpha val="0"/>
                </a:srgbClr>
              </a:clrTo>
            </a:clrChange>
          </a:blip>
          <a:stretch>
            <a:fillRect/>
          </a:stretch>
        </p:blipFill>
        <p:spPr>
          <a:xfrm>
            <a:off x="1076688" y="3041576"/>
            <a:ext cx="91440" cy="359664"/>
          </a:xfrm>
          <a:prstGeom prst="rect">
            <a:avLst/>
          </a:prstGeom>
        </p:spPr>
      </p:pic>
      <p:pic>
        <p:nvPicPr>
          <p:cNvPr id="17" name="Picture 16" descr="ch12fig07-03b.jpg"/>
          <p:cNvPicPr>
            <a:picLocks noChangeAspect="1"/>
          </p:cNvPicPr>
          <p:nvPr/>
        </p:nvPicPr>
        <p:blipFill>
          <a:blip r:embed="rId7">
            <a:clrChange>
              <a:clrFrom>
                <a:srgbClr val="FFFFFF"/>
              </a:clrFrom>
              <a:clrTo>
                <a:srgbClr val="FFFFFF">
                  <a:alpha val="0"/>
                </a:srgbClr>
              </a:clrTo>
            </a:clrChange>
          </a:blip>
          <a:stretch>
            <a:fillRect/>
          </a:stretch>
        </p:blipFill>
        <p:spPr>
          <a:xfrm>
            <a:off x="1461043" y="1316090"/>
            <a:ext cx="3925824" cy="3663696"/>
          </a:xfrm>
          <a:prstGeom prst="rect">
            <a:avLst/>
          </a:prstGeom>
        </p:spPr>
      </p:pic>
      <p:pic>
        <p:nvPicPr>
          <p:cNvPr id="18" name="Picture 17" descr="ch12fig07-03c.jpg"/>
          <p:cNvPicPr>
            <a:picLocks noChangeAspect="1"/>
          </p:cNvPicPr>
          <p:nvPr/>
        </p:nvPicPr>
        <p:blipFill>
          <a:blip r:embed="rId8">
            <a:clrChange>
              <a:clrFrom>
                <a:srgbClr val="FFFFFF"/>
              </a:clrFrom>
              <a:clrTo>
                <a:srgbClr val="FFFFFF">
                  <a:alpha val="0"/>
                </a:srgbClr>
              </a:clrTo>
            </a:clrChange>
          </a:blip>
          <a:stretch>
            <a:fillRect/>
          </a:stretch>
        </p:blipFill>
        <p:spPr>
          <a:xfrm>
            <a:off x="4042717" y="1982664"/>
            <a:ext cx="1761744" cy="377952"/>
          </a:xfrm>
          <a:prstGeom prst="rect">
            <a:avLst/>
          </a:prstGeom>
        </p:spPr>
      </p:pic>
      <p:pic>
        <p:nvPicPr>
          <p:cNvPr id="19" name="Picture 18" descr="ch12fig07-04.jpg"/>
          <p:cNvPicPr>
            <a:picLocks noChangeAspect="1"/>
          </p:cNvPicPr>
          <p:nvPr/>
        </p:nvPicPr>
        <p:blipFill>
          <a:blip r:embed="rId9">
            <a:clrChange>
              <a:clrFrom>
                <a:srgbClr val="FFFFFF"/>
              </a:clrFrom>
              <a:clrTo>
                <a:srgbClr val="FFFFFF">
                  <a:alpha val="0"/>
                </a:srgbClr>
              </a:clrTo>
            </a:clrChange>
          </a:blip>
          <a:stretch>
            <a:fillRect/>
          </a:stretch>
        </p:blipFill>
        <p:spPr>
          <a:xfrm>
            <a:off x="2501487" y="2670356"/>
            <a:ext cx="6236208" cy="1859280"/>
          </a:xfrm>
          <a:prstGeom prst="rect">
            <a:avLst/>
          </a:prstGeom>
        </p:spPr>
      </p:pic>
      <p:pic>
        <p:nvPicPr>
          <p:cNvPr id="20" name="Picture 19" descr="ch12fig07-0.jpg"/>
          <p:cNvPicPr>
            <a:picLocks noChangeAspect="1"/>
          </p:cNvPicPr>
          <p:nvPr/>
        </p:nvPicPr>
        <p:blipFill>
          <a:blip r:embed="rId10">
            <a:clrChange>
              <a:clrFrom>
                <a:srgbClr val="FFFFFF"/>
              </a:clrFrom>
              <a:clrTo>
                <a:srgbClr val="FFFFFF">
                  <a:alpha val="0"/>
                </a:srgbClr>
              </a:clrTo>
            </a:clrChange>
          </a:blip>
          <a:stretch>
            <a:fillRect/>
          </a:stretch>
        </p:blipFill>
        <p:spPr>
          <a:xfrm>
            <a:off x="365760" y="1129529"/>
            <a:ext cx="8412480" cy="5041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1000"/>
                                        <p:tgtEl>
                                          <p:spTgt spid="16"/>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altLang="x-none" dirty="0">
                <a:latin typeface="Arial" charset="0"/>
                <a:ea typeface="MS PGothic" charset="-128"/>
                <a:cs typeface="Arial" charset="0"/>
              </a:rPr>
              <a:t>—</a:t>
            </a:r>
            <a:r>
              <a:rPr lang="en-US" altLang="en-US" dirty="0" smtClean="0">
                <a:latin typeface="Arial" panose="020B0604020202020204" pitchFamily="34" charset="0"/>
              </a:rPr>
              <a:t>5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Why are the proper institutions important for creating economic growth?</a:t>
            </a:r>
          </a:p>
          <a:p>
            <a:pPr marL="971550" lvl="1" indent="-514350">
              <a:buFont typeface="+mj-lt"/>
              <a:buAutoNum type="alphaUcPeriod"/>
            </a:pPr>
            <a:r>
              <a:rPr lang="en-US" altLang="en-US" sz="2800" dirty="0" smtClean="0">
                <a:latin typeface="Arial" panose="020B0604020202020204" pitchFamily="34" charset="0"/>
              </a:rPr>
              <a:t>People only work for higher standards of living when they are required to do so.</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Institutions spread the wealth around so people don’</a:t>
            </a:r>
            <a:r>
              <a:rPr lang="en-US" altLang="ja-JP" sz="2800" dirty="0" smtClean="0">
                <a:latin typeface="Arial" panose="020B0604020202020204" pitchFamily="34" charset="0"/>
              </a:rPr>
              <a:t>t have to work as hard.</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Institutions create the incentive structure in which growth can occur.</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Institutions force people to increase productivity.</a:t>
            </a:r>
          </a:p>
        </p:txBody>
      </p:sp>
      <p:sp>
        <p:nvSpPr>
          <p:cNvPr id="4" name="Rectangle 3" descr="Correct answer: C, Institutions create the incentive structure in which growth can occur."/>
          <p:cNvSpPr/>
          <p:nvPr/>
        </p:nvSpPr>
        <p:spPr>
          <a:xfrm>
            <a:off x="790230" y="4567238"/>
            <a:ext cx="7731470" cy="9191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8606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Conclusion</a:t>
            </a:r>
          </a:p>
        </p:txBody>
      </p:sp>
      <p:sp>
        <p:nvSpPr>
          <p:cNvPr id="92162" name="Content Placeholder 2"/>
          <p:cNvSpPr>
            <a:spLocks noGrp="1"/>
          </p:cNvSpPr>
          <p:nvPr>
            <p:ph idx="1"/>
          </p:nvPr>
        </p:nvSpPr>
        <p:spPr>
          <a:xfrm>
            <a:off x="335639" y="1712913"/>
            <a:ext cx="8686800" cy="5145087"/>
          </a:xfrm>
        </p:spPr>
        <p:txBody>
          <a:bodyPr/>
          <a:lstStyle/>
          <a:p>
            <a:r>
              <a:rPr lang="en-US" altLang="en-US" sz="2800" dirty="0" smtClean="0">
                <a:latin typeface="Arial" panose="020B0604020202020204" pitchFamily="34" charset="0"/>
              </a:rPr>
              <a:t>The Solow growth model, emphasizing </a:t>
            </a:r>
            <a:r>
              <a:rPr lang="en-US" altLang="en-US" sz="2800" dirty="0">
                <a:latin typeface="Arial" panose="020B0604020202020204" pitchFamily="34" charset="0"/>
              </a:rPr>
              <a:t>capital </a:t>
            </a:r>
            <a:r>
              <a:rPr lang="en-US" altLang="en-US" sz="2800" dirty="0" smtClean="0">
                <a:latin typeface="Arial" panose="020B0604020202020204" pitchFamily="34" charset="0"/>
              </a:rPr>
              <a:t>and technology, forms the foundation of growth theory.</a:t>
            </a:r>
          </a:p>
          <a:p>
            <a:pPr lvl="1"/>
            <a:r>
              <a:rPr lang="en-US" altLang="en-US" sz="2400" dirty="0" smtClean="0">
                <a:latin typeface="Arial" panose="020B0604020202020204" pitchFamily="34" charset="0"/>
              </a:rPr>
              <a:t>Steady states</a:t>
            </a:r>
          </a:p>
          <a:p>
            <a:pPr lvl="1"/>
            <a:r>
              <a:rPr lang="en-US" altLang="en-US" sz="2400" dirty="0" smtClean="0">
                <a:latin typeface="Arial" panose="020B0604020202020204" pitchFamily="34" charset="0"/>
              </a:rPr>
              <a:t>Convergence</a:t>
            </a:r>
          </a:p>
          <a:p>
            <a:r>
              <a:rPr lang="en-US" altLang="en-US" sz="2800" dirty="0" smtClean="0">
                <a:latin typeface="Arial" panose="020B0604020202020204" pitchFamily="34" charset="0"/>
              </a:rPr>
              <a:t>Solow II emphasizes the role of technology.</a:t>
            </a:r>
          </a:p>
          <a:p>
            <a:pPr lvl="1"/>
            <a:r>
              <a:rPr lang="en-US" altLang="en-US" sz="2400" i="1" dirty="0" smtClean="0">
                <a:latin typeface="Arial" panose="020B0604020202020204" pitchFamily="34" charset="0"/>
              </a:rPr>
              <a:t>Exogenous</a:t>
            </a:r>
            <a:r>
              <a:rPr lang="en-US" altLang="en-US" sz="2400" dirty="0" smtClean="0">
                <a:latin typeface="Arial" panose="020B0604020202020204" pitchFamily="34" charset="0"/>
              </a:rPr>
              <a:t> technological progress</a:t>
            </a:r>
          </a:p>
          <a:p>
            <a:r>
              <a:rPr lang="en-US" altLang="en-US" sz="2800" dirty="0" smtClean="0">
                <a:latin typeface="Arial" panose="020B0604020202020204" pitchFamily="34" charset="0"/>
              </a:rPr>
              <a:t>Modern growth theory</a:t>
            </a:r>
          </a:p>
          <a:p>
            <a:pPr lvl="1"/>
            <a:r>
              <a:rPr lang="en-US" altLang="en-US" sz="2400" dirty="0" smtClean="0">
                <a:latin typeface="Arial" panose="020B0604020202020204" pitchFamily="34" charset="0"/>
              </a:rPr>
              <a:t>Highlights institutions that foster </a:t>
            </a:r>
            <a:r>
              <a:rPr lang="en-US" altLang="en-US" sz="2400" i="1" dirty="0" smtClean="0">
                <a:latin typeface="Arial" panose="020B0604020202020204" pitchFamily="34" charset="0"/>
              </a:rPr>
              <a:t>endogenous</a:t>
            </a:r>
            <a:r>
              <a:rPr lang="en-US" altLang="en-US" sz="2400" dirty="0" smtClean="0">
                <a:latin typeface="Arial" panose="020B0604020202020204" pitchFamily="34" charset="0"/>
              </a:rPr>
              <a:t> growth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Interplay between Real World and Economic Theory</a:t>
            </a:r>
          </a:p>
        </p:txBody>
      </p:sp>
      <p:pic>
        <p:nvPicPr>
          <p:cNvPr id="4" name="Picture 3" descr="PRINECOMA2_FIG12.01.jpg"/>
          <p:cNvPicPr>
            <a:picLocks noChangeAspect="1"/>
          </p:cNvPicPr>
          <p:nvPr/>
        </p:nvPicPr>
        <p:blipFill>
          <a:blip r:embed="rId3"/>
          <a:srcRect t="4203" b="3143"/>
          <a:stretch>
            <a:fillRect/>
          </a:stretch>
        </p:blipFill>
        <p:spPr>
          <a:xfrm>
            <a:off x="1770020" y="1755220"/>
            <a:ext cx="5603961" cy="49716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Solow I: </a:t>
            </a:r>
            <a:r>
              <a:rPr lang="en-US" altLang="en-US" sz="4000" dirty="0" smtClean="0">
                <a:latin typeface="Arial" panose="020B0604020202020204" pitchFamily="34" charset="0"/>
              </a:rPr>
              <a:t>Capital</a:t>
            </a:r>
            <a:r>
              <a:rPr lang="en-US" altLang="x-none" sz="4000" dirty="0">
                <a:latin typeface="Arial" charset="0"/>
                <a:ea typeface="MS PGothic" charset="-128"/>
                <a:cs typeface="Arial" charset="0"/>
              </a:rPr>
              <a:t>—</a:t>
            </a:r>
            <a:r>
              <a:rPr lang="en-US" altLang="en-US" sz="4000" dirty="0" smtClean="0">
                <a:latin typeface="Arial" panose="020B0604020202020204" pitchFamily="34" charset="0"/>
              </a:rPr>
              <a:t>1 </a:t>
            </a:r>
            <a:endParaRPr lang="en-US" altLang="en-US" sz="4000" dirty="0" smtClean="0">
              <a:latin typeface="Arial" panose="020B0604020202020204" pitchFamily="34" charset="0"/>
            </a:endParaRPr>
          </a:p>
        </p:txBody>
      </p:sp>
      <p:sp>
        <p:nvSpPr>
          <p:cNvPr id="1126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Production function</a:t>
            </a:r>
          </a:p>
          <a:p>
            <a:pPr lvl="1"/>
            <a:r>
              <a:rPr lang="en-US" altLang="en-US" sz="2400" dirty="0" smtClean="0">
                <a:latin typeface="Arial" panose="020B0604020202020204" pitchFamily="34" charset="0"/>
              </a:rPr>
              <a:t>Relationship between inputs and output</a:t>
            </a:r>
          </a:p>
          <a:p>
            <a:pPr lvl="1"/>
            <a:r>
              <a:rPr lang="en-US" altLang="en-US" sz="2400" dirty="0" smtClean="0">
                <a:latin typeface="Arial" panose="020B0604020202020204" pitchFamily="34" charset="0"/>
              </a:rPr>
              <a:t>For the </a:t>
            </a:r>
            <a:r>
              <a:rPr lang="en-US" altLang="en-US" sz="2400" dirty="0" err="1" smtClean="0">
                <a:latin typeface="Arial" panose="020B0604020202020204" pitchFamily="34" charset="0"/>
              </a:rPr>
              <a:t>macroeconomy</a:t>
            </a:r>
            <a:r>
              <a:rPr lang="en-US" altLang="en-US" sz="2400" dirty="0" smtClean="0">
                <a:latin typeface="Arial" panose="020B0604020202020204" pitchFamily="34" charset="0"/>
              </a:rPr>
              <a:t>, output is GDP</a:t>
            </a:r>
          </a:p>
          <a:p>
            <a:r>
              <a:rPr lang="en-US" altLang="en-US" sz="2800" dirty="0" smtClean="0">
                <a:latin typeface="Arial" panose="020B0604020202020204" pitchFamily="34" charset="0"/>
              </a:rPr>
              <a:t>Equation form:</a:t>
            </a:r>
          </a:p>
          <a:p>
            <a:endParaRPr lang="en-US" altLang="en-US" sz="2800" dirty="0">
              <a:latin typeface="Arial" panose="020B0604020202020204" pitchFamily="34" charset="0"/>
            </a:endParaRPr>
          </a:p>
          <a:p>
            <a:endParaRPr lang="en-US" altLang="en-US" sz="2800" dirty="0" smtClean="0">
              <a:latin typeface="Arial" panose="020B0604020202020204" pitchFamily="34" charset="0"/>
            </a:endParaRPr>
          </a:p>
          <a:p>
            <a:pPr marL="457200" lvl="1" indent="0">
              <a:buNone/>
            </a:pPr>
            <a:r>
              <a:rPr lang="en-US" altLang="en-US" sz="2400" dirty="0" smtClean="0">
                <a:latin typeface="Arial" panose="020B0604020202020204" pitchFamily="34" charset="0"/>
              </a:rPr>
              <a:t>where,</a:t>
            </a:r>
            <a:endParaRPr lang="en-US" altLang="en-US" sz="2400" dirty="0">
              <a:latin typeface="Arial" panose="020B0604020202020204" pitchFamily="34" charset="0"/>
            </a:endParaRPr>
          </a:p>
          <a:p>
            <a:pPr lvl="1"/>
            <a:r>
              <a:rPr lang="en-US" altLang="en-US" sz="2400" dirty="0" smtClean="0">
                <a:latin typeface="Arial" panose="020B0604020202020204" pitchFamily="34" charset="0"/>
              </a:rPr>
              <a:t>K: physical capital</a:t>
            </a:r>
          </a:p>
          <a:p>
            <a:pPr lvl="1"/>
            <a:r>
              <a:rPr lang="en-US" altLang="en-US" sz="2400" dirty="0" smtClean="0">
                <a:latin typeface="Arial" panose="020B0604020202020204" pitchFamily="34" charset="0"/>
              </a:rPr>
              <a:t>HK: human capital</a:t>
            </a:r>
          </a:p>
          <a:p>
            <a:pPr lvl="1"/>
            <a:r>
              <a:rPr lang="en-US" altLang="en-US" sz="2400" dirty="0" smtClean="0">
                <a:latin typeface="Arial" panose="020B0604020202020204" pitchFamily="34" charset="0"/>
              </a:rPr>
              <a:t>L: natural resources</a:t>
            </a:r>
          </a:p>
        </p:txBody>
      </p:sp>
      <p:graphicFrame>
        <p:nvGraphicFramePr>
          <p:cNvPr id="11268" name="Object 1"/>
          <p:cNvGraphicFramePr>
            <a:graphicFrameLocks noChangeAspect="1"/>
          </p:cNvGraphicFramePr>
          <p:nvPr>
            <p:extLst>
              <p:ext uri="{D42A27DB-BD31-4B8C-83A1-F6EECF244321}">
                <p14:modId xmlns:p14="http://schemas.microsoft.com/office/powerpoint/2010/main" val="629943916"/>
              </p:ext>
            </p:extLst>
          </p:nvPr>
        </p:nvGraphicFramePr>
        <p:xfrm>
          <a:off x="2363788" y="3831431"/>
          <a:ext cx="3502025" cy="658813"/>
        </p:xfrm>
        <a:graphic>
          <a:graphicData uri="http://schemas.openxmlformats.org/presentationml/2006/ole">
            <mc:AlternateContent xmlns:mc="http://schemas.openxmlformats.org/markup-compatibility/2006">
              <mc:Choice xmlns:v="urn:schemas-microsoft-com:vml" Requires="v">
                <p:oleObj spid="_x0000_s22634" name="Equation" r:id="rId4" imgW="1079280" imgH="203040" progId="Equation.3">
                  <p:embed/>
                </p:oleObj>
              </mc:Choice>
              <mc:Fallback>
                <p:oleObj name="Equation" r:id="rId4" imgW="1079280" imgH="203040" progId="Equation.3">
                  <p:embed/>
                  <p:pic>
                    <p:nvPicPr>
                      <p:cNvPr id="0" name="Picture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788" y="3831431"/>
                        <a:ext cx="3502025"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Focus on Physical Capital</a:t>
            </a:r>
          </a:p>
        </p:txBody>
      </p:sp>
      <p:sp>
        <p:nvSpPr>
          <p:cNvPr id="12291" name="Content Placeholder 2"/>
          <p:cNvSpPr>
            <a:spLocks noGrp="1"/>
          </p:cNvSpPr>
          <p:nvPr>
            <p:ph idx="1"/>
          </p:nvPr>
        </p:nvSpPr>
        <p:spPr>
          <a:xfrm>
            <a:off x="457200" y="1712913"/>
            <a:ext cx="8229600" cy="4895850"/>
          </a:xfrm>
        </p:spPr>
        <p:txBody>
          <a:bodyPr/>
          <a:lstStyle/>
          <a:p>
            <a:r>
              <a:rPr lang="en-US" altLang="en-US" sz="2400" dirty="0" smtClean="0">
                <a:latin typeface="Arial" panose="020B0604020202020204" pitchFamily="34" charset="0"/>
              </a:rPr>
              <a:t>The first version of the Solow model focused on capital (rather than resources or labor).</a:t>
            </a:r>
          </a:p>
          <a:p>
            <a:r>
              <a:rPr lang="en-US" altLang="en-US" sz="2400" dirty="0" smtClean="0">
                <a:latin typeface="Arial" panose="020B0604020202020204" pitchFamily="34" charset="0"/>
              </a:rPr>
              <a:t>Reasoning:</a:t>
            </a:r>
          </a:p>
          <a:p>
            <a:pPr lvl="1"/>
            <a:r>
              <a:rPr lang="en-US" altLang="en-US" sz="2000" dirty="0" smtClean="0">
                <a:latin typeface="Arial" panose="020B0604020202020204" pitchFamily="34" charset="0"/>
              </a:rPr>
              <a:t>Increasing tools available can increase output per worker</a:t>
            </a:r>
          </a:p>
          <a:p>
            <a:pPr lvl="1"/>
            <a:r>
              <a:rPr lang="en-US" altLang="en-US" sz="2000" dirty="0" smtClean="0">
                <a:latin typeface="Arial" panose="020B0604020202020204" pitchFamily="34" charset="0"/>
              </a:rPr>
              <a:t>Capital in wealthy nations exceeds capital in developing nations</a:t>
            </a:r>
          </a:p>
          <a:p>
            <a:pPr lvl="1"/>
            <a:r>
              <a:rPr lang="en-US" altLang="en-US" sz="2000" dirty="0" smtClean="0">
                <a:latin typeface="Arial" panose="020B0604020202020204" pitchFamily="34" charset="0"/>
              </a:rPr>
              <a:t>Periods of investment growth are periods of expansion</a:t>
            </a:r>
          </a:p>
        </p:txBody>
      </p:sp>
      <p:grpSp>
        <p:nvGrpSpPr>
          <p:cNvPr id="2" name="Group 1"/>
          <p:cNvGrpSpPr/>
          <p:nvPr/>
        </p:nvGrpSpPr>
        <p:grpSpPr>
          <a:xfrm>
            <a:off x="1654017" y="4262438"/>
            <a:ext cx="5835967" cy="2346325"/>
            <a:chOff x="1650683" y="4262438"/>
            <a:chExt cx="5835967" cy="2346325"/>
          </a:xfrm>
        </p:grpSpPr>
        <p:pic>
          <p:nvPicPr>
            <p:cNvPr id="12292" name="Picture 4" descr="I:\DirkTextbookN\Jpegs(All)\Macro Ch19-33\ch12\01_PRINECOMA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83" y="4262438"/>
              <a:ext cx="244475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I:\DirkTextbookN\Jpegs(All)\Macro Ch19-33\ch12\02_PRINECOMA_CH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64843"/>
              <a:ext cx="291465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Investment and GDP Growth, 1965–2014</a:t>
            </a:r>
          </a:p>
        </p:txBody>
      </p:sp>
      <p:pic>
        <p:nvPicPr>
          <p:cNvPr id="5" name="Picture 4" descr="PRINECOMA2_FIG12.02.jpg"/>
          <p:cNvPicPr>
            <a:picLocks noChangeAspect="1"/>
          </p:cNvPicPr>
          <p:nvPr/>
        </p:nvPicPr>
        <p:blipFill>
          <a:blip r:embed="rId3"/>
          <a:srcRect t="5466" b="4211"/>
          <a:stretch>
            <a:fillRect/>
          </a:stretch>
        </p:blipFill>
        <p:spPr>
          <a:xfrm>
            <a:off x="304800" y="2082800"/>
            <a:ext cx="8534400" cy="41295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485188" cy="1527175"/>
          </a:xfrm>
        </p:spPr>
        <p:txBody>
          <a:bodyPr/>
          <a:lstStyle/>
          <a:p>
            <a:r>
              <a:rPr lang="en-US" altLang="en-US" dirty="0" smtClean="0">
                <a:latin typeface="Arial" panose="020B0604020202020204" pitchFamily="34" charset="0"/>
              </a:rPr>
              <a:t>Solow I: </a:t>
            </a:r>
            <a:r>
              <a:rPr lang="en-US" altLang="en-US" dirty="0" smtClean="0">
                <a:latin typeface="Arial" panose="020B0604020202020204" pitchFamily="34" charset="0"/>
              </a:rPr>
              <a:t>Capital</a:t>
            </a:r>
            <a:r>
              <a:rPr lang="en-US" altLang="x-none" dirty="0">
                <a:latin typeface="Arial" charset="0"/>
                <a:ea typeface="MS PGothic" charset="-128"/>
                <a:cs typeface="Arial" charset="0"/>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14339" name="Content Placeholder 2"/>
          <p:cNvSpPr>
            <a:spLocks noGrp="1"/>
          </p:cNvSpPr>
          <p:nvPr>
            <p:ph idx="1"/>
          </p:nvPr>
        </p:nvSpPr>
        <p:spPr>
          <a:xfrm>
            <a:off x="457200" y="1712913"/>
            <a:ext cx="8485188" cy="4895850"/>
          </a:xfrm>
        </p:spPr>
        <p:txBody>
          <a:bodyPr/>
          <a:lstStyle/>
          <a:p>
            <a:r>
              <a:rPr lang="en-US" altLang="en-US" sz="3200" dirty="0" smtClean="0">
                <a:latin typeface="Arial" panose="020B0604020202020204" pitchFamily="34" charset="0"/>
              </a:rPr>
              <a:t>Recall: </a:t>
            </a:r>
          </a:p>
          <a:p>
            <a:r>
              <a:rPr lang="en-US" altLang="en-US" sz="3200" dirty="0" smtClean="0">
                <a:latin typeface="Arial" panose="020B0604020202020204" pitchFamily="34" charset="0"/>
              </a:rPr>
              <a:t>Marginal product (MP)</a:t>
            </a:r>
            <a:endParaRPr lang="en-US" altLang="en-US" sz="2800" dirty="0" smtClean="0">
              <a:latin typeface="Arial" panose="020B0604020202020204" pitchFamily="34" charset="0"/>
            </a:endParaRPr>
          </a:p>
          <a:p>
            <a:pPr lvl="1"/>
            <a:r>
              <a:rPr lang="en-US" altLang="en-US" sz="2800" dirty="0">
                <a:latin typeface="Arial" panose="020B0604020202020204" pitchFamily="34" charset="0"/>
              </a:rPr>
              <a:t>C</a:t>
            </a:r>
            <a:r>
              <a:rPr lang="en-US" altLang="en-US" sz="2800" dirty="0" smtClean="0">
                <a:latin typeface="Arial" panose="020B0604020202020204" pitchFamily="34" charset="0"/>
              </a:rPr>
              <a:t>hange in output divided by change in an input</a:t>
            </a:r>
          </a:p>
          <a:p>
            <a:pPr lvl="2"/>
            <a:r>
              <a:rPr lang="en-US" altLang="en-US" dirty="0" err="1" smtClean="0">
                <a:latin typeface="Arial" panose="020B0604020202020204" pitchFamily="34" charset="0"/>
              </a:rPr>
              <a:t>MP</a:t>
            </a:r>
            <a:r>
              <a:rPr lang="en-US" altLang="en-US" baseline="-25000" dirty="0" err="1" smtClean="0">
                <a:latin typeface="Arial" panose="020B0604020202020204" pitchFamily="34" charset="0"/>
              </a:rPr>
              <a:t>physical</a:t>
            </a:r>
            <a:r>
              <a:rPr lang="en-US" altLang="en-US" baseline="-25000" dirty="0" smtClean="0">
                <a:latin typeface="Arial" panose="020B0604020202020204" pitchFamily="34" charset="0"/>
              </a:rPr>
              <a:t> capital</a:t>
            </a:r>
            <a:r>
              <a:rPr lang="en-US" altLang="en-US" dirty="0" smtClean="0">
                <a:latin typeface="Arial" panose="020B0604020202020204" pitchFamily="34" charset="0"/>
              </a:rPr>
              <a:t> &gt; 0</a:t>
            </a:r>
          </a:p>
          <a:p>
            <a:pPr lvl="2"/>
            <a:r>
              <a:rPr lang="en-US" altLang="en-US" dirty="0" err="1" smtClean="0">
                <a:latin typeface="Arial" panose="020B0604020202020204" pitchFamily="34" charset="0"/>
              </a:rPr>
              <a:t>MP</a:t>
            </a:r>
            <a:r>
              <a:rPr lang="en-US" altLang="en-US" baseline="-25000" dirty="0" err="1" smtClean="0">
                <a:latin typeface="Arial" panose="020B0604020202020204" pitchFamily="34" charset="0"/>
              </a:rPr>
              <a:t>human</a:t>
            </a:r>
            <a:r>
              <a:rPr lang="en-US" altLang="en-US" baseline="-25000" dirty="0" smtClean="0">
                <a:latin typeface="Arial" panose="020B0604020202020204" pitchFamily="34" charset="0"/>
              </a:rPr>
              <a:t> capital</a:t>
            </a:r>
            <a:r>
              <a:rPr lang="en-US" altLang="en-US" dirty="0" smtClean="0">
                <a:latin typeface="Arial" panose="020B0604020202020204" pitchFamily="34" charset="0"/>
              </a:rPr>
              <a:t> &gt; 0</a:t>
            </a:r>
          </a:p>
          <a:p>
            <a:pPr lvl="2"/>
            <a:r>
              <a:rPr lang="en-US" altLang="en-US" dirty="0" err="1" smtClean="0">
                <a:latin typeface="Arial" panose="020B0604020202020204" pitchFamily="34" charset="0"/>
              </a:rPr>
              <a:t>MP</a:t>
            </a:r>
            <a:r>
              <a:rPr lang="en-US" altLang="en-US" baseline="-25000" dirty="0" err="1" smtClean="0">
                <a:latin typeface="Arial" panose="020B0604020202020204" pitchFamily="34" charset="0"/>
              </a:rPr>
              <a:t>natural</a:t>
            </a:r>
            <a:r>
              <a:rPr lang="en-US" altLang="en-US" baseline="-25000" dirty="0" smtClean="0">
                <a:latin typeface="Arial" panose="020B0604020202020204" pitchFamily="34" charset="0"/>
              </a:rPr>
              <a:t> resources</a:t>
            </a:r>
            <a:r>
              <a:rPr lang="en-US" altLang="en-US" dirty="0" smtClean="0">
                <a:latin typeface="Arial" panose="020B0604020202020204" pitchFamily="34" charset="0"/>
              </a:rPr>
              <a:t> &gt; 0</a:t>
            </a:r>
          </a:p>
          <a:p>
            <a:pPr lvl="1"/>
            <a:r>
              <a:rPr lang="en-US" altLang="en-US" sz="2800" dirty="0" smtClean="0">
                <a:latin typeface="Arial" panose="020B0604020202020204" pitchFamily="34" charset="0"/>
                <a:cs typeface="Arial" panose="020B0604020202020204" pitchFamily="34" charset="0"/>
              </a:rPr>
              <a:t> Increasing inputs will increase output</a:t>
            </a:r>
          </a:p>
          <a:p>
            <a:endParaRPr lang="en-US" altLang="en-US" sz="2800" dirty="0" smtClean="0">
              <a:latin typeface="Arial" panose="020B0604020202020204" pitchFamily="34" charset="0"/>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2791993107"/>
              </p:ext>
            </p:extLst>
          </p:nvPr>
        </p:nvGraphicFramePr>
        <p:xfrm>
          <a:off x="2295209" y="1712913"/>
          <a:ext cx="3054032" cy="574535"/>
        </p:xfrm>
        <a:graphic>
          <a:graphicData uri="http://schemas.openxmlformats.org/presentationml/2006/ole">
            <mc:AlternateContent xmlns:mc="http://schemas.openxmlformats.org/markup-compatibility/2006">
              <mc:Choice xmlns:v="urn:schemas-microsoft-com:vml" Requires="v">
                <p:oleObj spid="_x0000_s85080" name="Equation" r:id="rId4" imgW="1079280" imgH="203040" progId="Equation.3">
                  <p:embed/>
                </p:oleObj>
              </mc:Choice>
              <mc:Fallback>
                <p:oleObj name="Equation" r:id="rId4" imgW="1079280" imgH="203040" progId="Equation.3">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209" y="1712913"/>
                        <a:ext cx="3054032" cy="574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17861</TotalTime>
  <Words>6244</Words>
  <Application>Microsoft Macintosh PowerPoint</Application>
  <PresentationFormat>On-screen Show (4:3)</PresentationFormat>
  <Paragraphs>681</Paragraphs>
  <Slides>43</Slides>
  <Notes>43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Calibri</vt:lpstr>
      <vt:lpstr>Cambria Math</vt:lpstr>
      <vt:lpstr>Helvetica Neue</vt:lpstr>
      <vt:lpstr>Helvetica Neue Medium</vt:lpstr>
      <vt:lpstr>MS PGothic</vt:lpstr>
      <vt:lpstr>ＭＳ Ｐゴシック</vt:lpstr>
      <vt:lpstr>Wingdings</vt:lpstr>
      <vt:lpstr>ヒラギノ角ゴ Pro W3</vt:lpstr>
      <vt:lpstr>Arial</vt:lpstr>
      <vt:lpstr>Office Theme</vt:lpstr>
      <vt:lpstr>Equation</vt:lpstr>
      <vt:lpstr>Growth Theory</vt:lpstr>
      <vt:lpstr>Previously</vt:lpstr>
      <vt:lpstr>Big Questions</vt:lpstr>
      <vt:lpstr>Solow Growth Model</vt:lpstr>
      <vt:lpstr>Interplay between Real World and Economic Theory</vt:lpstr>
      <vt:lpstr>Solow I: Capital—1 </vt:lpstr>
      <vt:lpstr>Focus on Physical Capital</vt:lpstr>
      <vt:lpstr>U.S. Investment and GDP Growth, 1965–2014</vt:lpstr>
      <vt:lpstr>Solow I: Capital—2 </vt:lpstr>
      <vt:lpstr>Simple Example: Castaway on an Island—1 </vt:lpstr>
      <vt:lpstr>Simple Example: Castaway on an Island—2 </vt:lpstr>
      <vt:lpstr>Production Function:  Table and Graph</vt:lpstr>
      <vt:lpstr>The Eisenhower Interstate Highway System</vt:lpstr>
      <vt:lpstr>Aggregate Production Function</vt:lpstr>
      <vt:lpstr>Practice What You Know—1 </vt:lpstr>
      <vt:lpstr>Two Theoretical Implications—1 </vt:lpstr>
      <vt:lpstr>Changes in Resources: Natural Disasters</vt:lpstr>
      <vt:lpstr>Investment</vt:lpstr>
      <vt:lpstr>Two Theoretical Implications—2 </vt:lpstr>
      <vt:lpstr>Convergence</vt:lpstr>
      <vt:lpstr>Two Theoretical Implications—3 </vt:lpstr>
      <vt:lpstr>Capital and Growth</vt:lpstr>
      <vt:lpstr>Practice What You Know—2 </vt:lpstr>
      <vt:lpstr>Solow II: Technology Matters—1 </vt:lpstr>
      <vt:lpstr>Solow II: Technology Matters—2 </vt:lpstr>
      <vt:lpstr>Solow II: New Technology</vt:lpstr>
      <vt:lpstr>Practice What You Know—3 </vt:lpstr>
      <vt:lpstr>Variations of the Solow Model</vt:lpstr>
      <vt:lpstr>Exogenous Technical Change</vt:lpstr>
      <vt:lpstr>Policy Implications of the Solow Growth Theory</vt:lpstr>
      <vt:lpstr>Solow Case Study: Africa</vt:lpstr>
      <vt:lpstr>African Independence Dates</vt:lpstr>
      <vt:lpstr>Modern Growth Theory</vt:lpstr>
      <vt:lpstr>Economics in Modern Marvels, “Harvesting 2”</vt:lpstr>
      <vt:lpstr>Practice What You Know—4 </vt:lpstr>
      <vt:lpstr>Institutions—1 </vt:lpstr>
      <vt:lpstr>Institutions—2 </vt:lpstr>
      <vt:lpstr>Institutions that Foster Economic Growth</vt:lpstr>
      <vt:lpstr>Institutions Determine Incentives—1 </vt:lpstr>
      <vt:lpstr>Institutions Determine Incentives—2 </vt:lpstr>
      <vt:lpstr>Institutions, Incentives, and Economic Growth</vt:lpstr>
      <vt:lpstr>Practice What You Know—5 </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Victoria Reuter</cp:lastModifiedBy>
  <cp:revision>938</cp:revision>
  <dcterms:created xsi:type="dcterms:W3CDTF">2017-02-27T23:38:02Z</dcterms:created>
  <dcterms:modified xsi:type="dcterms:W3CDTF">2017-03-30T20:06:21Z</dcterms:modified>
  <cp:category/>
</cp:coreProperties>
</file>